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7" r:id="rId12"/>
    <p:sldId id="264" r:id="rId13"/>
    <p:sldId id="273" r:id="rId14"/>
    <p:sldId id="277" r:id="rId15"/>
    <p:sldId id="268" r:id="rId16"/>
    <p:sldId id="269" r:id="rId17"/>
    <p:sldId id="270" r:id="rId18"/>
    <p:sldId id="276" r:id="rId19"/>
    <p:sldId id="275" r:id="rId20"/>
    <p:sldId id="274" r:id="rId21"/>
    <p:sldId id="278" r:id="rId22"/>
    <p:sldId id="279" r:id="rId23"/>
    <p:sldId id="280" r:id="rId24"/>
    <p:sldId id="281" r:id="rId25"/>
    <p:sldId id="272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Rukavina" initials="MR" lastIdx="1" clrIdx="0">
    <p:extLst>
      <p:ext uri="{19B8F6BF-5375-455C-9EA6-DF929625EA0E}">
        <p15:presenceInfo xmlns:p15="http://schemas.microsoft.com/office/powerpoint/2012/main" userId="3b044accafb2a8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9"/>
    <p:restoredTop sz="94456"/>
  </p:normalViewPr>
  <p:slideViewPr>
    <p:cSldViewPr snapToGrid="0" snapToObjects="1">
      <p:cViewPr varScale="1">
        <p:scale>
          <a:sx n="82" d="100"/>
          <a:sy n="82" d="100"/>
        </p:scale>
        <p:origin x="1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5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9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9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6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1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9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86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1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88C6-12D1-A447-AF2F-120A1AB6EF56}" type="datetimeFigureOut">
              <a:rPr lang="en-US" smtClean="0"/>
              <a:t>4/27/18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2EB7-9031-0E4B-A08E-FD9C3F2B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tiff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emf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tiff"/><Relationship Id="rId5" Type="http://schemas.openxmlformats.org/officeDocument/2006/relationships/image" Target="../media/image22.png"/><Relationship Id="rId4" Type="http://schemas.openxmlformats.org/officeDocument/2006/relationships/image" Target="../media/image21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4.jpeg"/><Relationship Id="rId7" Type="http://schemas.openxmlformats.org/officeDocument/2006/relationships/image" Target="../media/image28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tif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9611D-005E-BF48-8C3C-C86CE2E440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CFA22-A48F-0141-9BCF-3E499776F9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668" y="1100385"/>
            <a:ext cx="3152121" cy="2657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5B063A-E562-E94E-9B6F-2D592524F948}"/>
              </a:ext>
            </a:extLst>
          </p:cNvPr>
          <p:cNvSpPr txBox="1"/>
          <p:nvPr/>
        </p:nvSpPr>
        <p:spPr>
          <a:xfrm>
            <a:off x="909284" y="4293031"/>
            <a:ext cx="74088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Our 31</a:t>
            </a:r>
            <a:r>
              <a:rPr lang="en-US" sz="5400" b="1" baseline="30000" dirty="0">
                <a:solidFill>
                  <a:schemeClr val="bg1"/>
                </a:solidFill>
              </a:rPr>
              <a:t>st</a:t>
            </a:r>
            <a:r>
              <a:rPr lang="en-US" sz="5400" b="1" dirty="0">
                <a:solidFill>
                  <a:schemeClr val="bg1"/>
                </a:solidFill>
              </a:rPr>
              <a:t> season in review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 2017-2018</a:t>
            </a:r>
          </a:p>
        </p:txBody>
      </p:sp>
    </p:spTree>
    <p:extLst>
      <p:ext uri="{BB962C8B-B14F-4D97-AF65-F5344CB8AC3E}">
        <p14:creationId xmlns:p14="http://schemas.microsoft.com/office/powerpoint/2010/main" val="151516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05BD4-B97B-0042-8F5F-F36F765E93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23" y="174713"/>
            <a:ext cx="3292020" cy="2194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CCB88B-89EC-E949-84FC-1EE6E27ED2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27" y="4295787"/>
            <a:ext cx="2462294" cy="2145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26A896-CBA5-ED42-91EC-628A84F7E70D}"/>
              </a:ext>
            </a:extLst>
          </p:cNvPr>
          <p:cNvSpPr txBox="1"/>
          <p:nvPr/>
        </p:nvSpPr>
        <p:spPr>
          <a:xfrm>
            <a:off x="3694139" y="291748"/>
            <a:ext cx="412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PCOHL 2018 Playoffs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B3C1B-A428-094B-A09C-0C2AA9BE2D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A824F5-48BE-3A40-B3BA-644B967EAF70}"/>
              </a:ext>
            </a:extLst>
          </p:cNvPr>
          <p:cNvSpPr txBox="1"/>
          <p:nvPr/>
        </p:nvSpPr>
        <p:spPr>
          <a:xfrm>
            <a:off x="0" y="2455427"/>
            <a:ext cx="3694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 Polack and an Italian walked into the bar….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2865D5-93FA-D64E-A63B-325503AE1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084" y="1357391"/>
            <a:ext cx="3378631" cy="2252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8BCF0F-8D63-0247-9852-D08A19764A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243" y="3825994"/>
            <a:ext cx="2984933" cy="1989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BD1206-58A1-DA4A-AE2F-15D3EBC999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756" y="3802105"/>
            <a:ext cx="1979800" cy="2779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759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72E74-59D3-4B4E-BC09-71A717789A5D}"/>
              </a:ext>
            </a:extLst>
          </p:cNvPr>
          <p:cNvSpPr txBox="1"/>
          <p:nvPr/>
        </p:nvSpPr>
        <p:spPr>
          <a:xfrm>
            <a:off x="1591327" y="502145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17633-7FD9-DC4C-9040-37959E759485}"/>
              </a:ext>
            </a:extLst>
          </p:cNvPr>
          <p:cNvSpPr txBox="1"/>
          <p:nvPr/>
        </p:nvSpPr>
        <p:spPr>
          <a:xfrm>
            <a:off x="7012470" y="502145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E447C3-DE57-9943-9220-509989D7F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235" y="2010778"/>
            <a:ext cx="2423913" cy="2501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B72E9-4180-2E43-A7AD-E212CE535B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4660" y="1711554"/>
            <a:ext cx="3099661" cy="30996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496EB8-65D7-0F44-89B6-EEC576DF9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47" y="1516406"/>
            <a:ext cx="2894800" cy="32948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A36657-C07F-DE47-BBDC-DE0D85927BCC}"/>
              </a:ext>
            </a:extLst>
          </p:cNvPr>
          <p:cNvSpPr txBox="1"/>
          <p:nvPr/>
        </p:nvSpPr>
        <p:spPr>
          <a:xfrm>
            <a:off x="3027934" y="4864448"/>
            <a:ext cx="3366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Eddie the Polack the true leader of the Polish team</a:t>
            </a:r>
          </a:p>
        </p:txBody>
      </p:sp>
    </p:spTree>
    <p:extLst>
      <p:ext uri="{BB962C8B-B14F-4D97-AF65-F5344CB8AC3E}">
        <p14:creationId xmlns:p14="http://schemas.microsoft.com/office/powerpoint/2010/main" val="29171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35413A-D43C-F942-8D80-42800FB72B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63" y="1317356"/>
            <a:ext cx="4660486" cy="2603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005812-1B1C-B24D-8A55-4A97566AF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860" y="4169044"/>
            <a:ext cx="4347188" cy="2448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1534997" y="327271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64" y="196410"/>
            <a:ext cx="994687" cy="838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2B0FB4-D02C-3143-A349-4719477A6A8B}"/>
              </a:ext>
            </a:extLst>
          </p:cNvPr>
          <p:cNvSpPr txBox="1"/>
          <p:nvPr/>
        </p:nvSpPr>
        <p:spPr>
          <a:xfrm>
            <a:off x="5541768" y="998070"/>
            <a:ext cx="35054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Quite the scene in the Polish dressing room as they celebrated the Bronze medal victory with the Polish National anthem.  Notice the respect from everyone except Peacock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C481F-1BCC-5241-BF61-185BEF25BA57}"/>
              </a:ext>
            </a:extLst>
          </p:cNvPr>
          <p:cNvSpPr txBox="1"/>
          <p:nvPr/>
        </p:nvSpPr>
        <p:spPr>
          <a:xfrm>
            <a:off x="460763" y="4485469"/>
            <a:ext cx="35104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Happy Canadian dressing room as well as they celebrated a fun season</a:t>
            </a:r>
          </a:p>
        </p:txBody>
      </p:sp>
    </p:spTree>
    <p:extLst>
      <p:ext uri="{BB962C8B-B14F-4D97-AF65-F5344CB8AC3E}">
        <p14:creationId xmlns:p14="http://schemas.microsoft.com/office/powerpoint/2010/main" val="306342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0A66AF-58D9-F949-90F1-8A72202205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09" y="1226439"/>
            <a:ext cx="7873139" cy="44398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D2AE04-C333-714C-B3D2-8D5677A46F66}"/>
              </a:ext>
            </a:extLst>
          </p:cNvPr>
          <p:cNvSpPr txBox="1"/>
          <p:nvPr/>
        </p:nvSpPr>
        <p:spPr>
          <a:xfrm>
            <a:off x="1011232" y="5897268"/>
            <a:ext cx="7405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Team POLAND Bronze Medal Winners</a:t>
            </a:r>
          </a:p>
        </p:txBody>
      </p:sp>
    </p:spTree>
    <p:extLst>
      <p:ext uri="{BB962C8B-B14F-4D97-AF65-F5344CB8AC3E}">
        <p14:creationId xmlns:p14="http://schemas.microsoft.com/office/powerpoint/2010/main" val="194938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B6FDA-1529-364F-B212-1D3C54CAF8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51" y="1208867"/>
            <a:ext cx="8088100" cy="4572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2BD4A-F5EC-8E45-B558-16AC3BBE699E}"/>
              </a:ext>
            </a:extLst>
          </p:cNvPr>
          <p:cNvSpPr txBox="1"/>
          <p:nvPr/>
        </p:nvSpPr>
        <p:spPr>
          <a:xfrm>
            <a:off x="1666592" y="5994646"/>
            <a:ext cx="5936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Team CANADA 4</a:t>
            </a:r>
            <a:r>
              <a:rPr lang="en-US" sz="3600" b="1" baseline="30000" dirty="0"/>
              <a:t>th</a:t>
            </a:r>
            <a:r>
              <a:rPr lang="en-US" sz="3600" b="1" dirty="0"/>
              <a:t> Place Finish</a:t>
            </a:r>
          </a:p>
        </p:txBody>
      </p:sp>
    </p:spTree>
    <p:extLst>
      <p:ext uri="{BB962C8B-B14F-4D97-AF65-F5344CB8AC3E}">
        <p14:creationId xmlns:p14="http://schemas.microsoft.com/office/powerpoint/2010/main" val="171990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9C8FA2-AF45-B749-AC1C-AEBF57453B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43" y="1048847"/>
            <a:ext cx="3496730" cy="5541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EF7CF-41C4-EA44-A5AF-68F768AA4B95}"/>
              </a:ext>
            </a:extLst>
          </p:cNvPr>
          <p:cNvSpPr txBox="1"/>
          <p:nvPr/>
        </p:nvSpPr>
        <p:spPr>
          <a:xfrm>
            <a:off x="4308529" y="1557246"/>
            <a:ext cx="4231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Introducing our new PCOHL Stanley Cup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And our last game of our 31</a:t>
            </a:r>
            <a:r>
              <a:rPr lang="en-US" sz="3200" b="1" baseline="30000" dirty="0"/>
              <a:t>st</a:t>
            </a:r>
            <a:r>
              <a:rPr lang="en-US" sz="3200" b="1" dirty="0"/>
              <a:t> season for all the marbles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The Gold medal game</a:t>
            </a:r>
          </a:p>
        </p:txBody>
      </p:sp>
    </p:spTree>
    <p:extLst>
      <p:ext uri="{BB962C8B-B14F-4D97-AF65-F5344CB8AC3E}">
        <p14:creationId xmlns:p14="http://schemas.microsoft.com/office/powerpoint/2010/main" val="1256186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am-Finland-IIHF-Swift-Replica-Blue-Hockey-Jersey-N7045_XL.jpg">
            <a:extLst>
              <a:ext uri="{FF2B5EF4-FFF2-40B4-BE49-F238E27FC236}">
                <a16:creationId xmlns:a16="http://schemas.microsoft.com/office/drawing/2014/main" id="{E15375D0-3AB7-084B-BE42-E5D5BE8AF8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66" y="519943"/>
            <a:ext cx="3927855" cy="3927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4" name="Picture 3" descr="usa.jpg">
            <a:extLst>
              <a:ext uri="{FF2B5EF4-FFF2-40B4-BE49-F238E27FC236}">
                <a16:creationId xmlns:a16="http://schemas.microsoft.com/office/drawing/2014/main" id="{C51D70E0-A823-4745-8369-62FAE36FFE9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477" y="1376799"/>
            <a:ext cx="3420127" cy="3877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3DD52-A9E5-A14B-9695-B321722FAB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274584" y="1792281"/>
            <a:ext cx="851367" cy="1952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63ADAB-8117-2641-9530-D0EAF5373863}"/>
              </a:ext>
            </a:extLst>
          </p:cNvPr>
          <p:cNvSpPr txBox="1"/>
          <p:nvPr/>
        </p:nvSpPr>
        <p:spPr>
          <a:xfrm>
            <a:off x="5733085" y="5491492"/>
            <a:ext cx="280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#4 seed USA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FD96D-7107-1140-AE0A-D8FAACE4E98F}"/>
              </a:ext>
            </a:extLst>
          </p:cNvPr>
          <p:cNvSpPr txBox="1"/>
          <p:nvPr/>
        </p:nvSpPr>
        <p:spPr>
          <a:xfrm>
            <a:off x="447895" y="4541871"/>
            <a:ext cx="3826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#3 seed FINLAND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B3D39-7D0F-BA4D-9D6E-9C099CC2E8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23" y="5343830"/>
            <a:ext cx="3161231" cy="11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DCA6EB-70A2-AA45-A86E-4FD17B35F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8" y="4246181"/>
            <a:ext cx="8286117" cy="2472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6A7570-5E37-6B45-B349-1E3A3D5FFF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8" y="1138843"/>
            <a:ext cx="4965139" cy="2104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2F3681-5F9A-5E4E-886A-4B3FAFA6FA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788" y="1138843"/>
            <a:ext cx="3183533" cy="212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4E489-81CE-9947-8D9E-CD89EC344AC5}"/>
              </a:ext>
            </a:extLst>
          </p:cNvPr>
          <p:cNvSpPr txBox="1"/>
          <p:nvPr/>
        </p:nvSpPr>
        <p:spPr>
          <a:xfrm>
            <a:off x="215466" y="3492079"/>
            <a:ext cx="8928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And the fans gathered in record numbers for the big game!</a:t>
            </a:r>
          </a:p>
        </p:txBody>
      </p:sp>
    </p:spTree>
    <p:extLst>
      <p:ext uri="{BB962C8B-B14F-4D97-AF65-F5344CB8AC3E}">
        <p14:creationId xmlns:p14="http://schemas.microsoft.com/office/powerpoint/2010/main" val="372502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E252D-C11B-7247-B096-17165C96A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1858" y="3838543"/>
            <a:ext cx="6276814" cy="282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eam-Finland-IIHF-Swift-Replica-Blue-Hockey-Jersey-N7045_XL.jpg">
            <a:extLst>
              <a:ext uri="{FF2B5EF4-FFF2-40B4-BE49-F238E27FC236}">
                <a16:creationId xmlns:a16="http://schemas.microsoft.com/office/drawing/2014/main" id="{DF3F5E1C-02E8-9941-AC3B-E118D08E9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77" y="995478"/>
            <a:ext cx="1658320" cy="215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usa.jpg">
            <a:extLst>
              <a:ext uri="{FF2B5EF4-FFF2-40B4-BE49-F238E27FC236}">
                <a16:creationId xmlns:a16="http://schemas.microsoft.com/office/drawing/2014/main" id="{F0F27FD1-C55E-B845-BC65-67B039F236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297" y="995478"/>
            <a:ext cx="1873367" cy="2123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8D8D00-184F-234A-B517-E7F394BD5F86}"/>
              </a:ext>
            </a:extLst>
          </p:cNvPr>
          <p:cNvSpPr txBox="1"/>
          <p:nvPr/>
        </p:nvSpPr>
        <p:spPr>
          <a:xfrm>
            <a:off x="766134" y="29152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C7E00-5DC7-F34F-8513-5D2321761A37}"/>
              </a:ext>
            </a:extLst>
          </p:cNvPr>
          <p:cNvSpPr txBox="1"/>
          <p:nvPr/>
        </p:nvSpPr>
        <p:spPr>
          <a:xfrm>
            <a:off x="2748486" y="29152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29054-FDB7-5E4F-81AD-B4A4C6A4747F}"/>
              </a:ext>
            </a:extLst>
          </p:cNvPr>
          <p:cNvSpPr txBox="1"/>
          <p:nvPr/>
        </p:nvSpPr>
        <p:spPr>
          <a:xfrm>
            <a:off x="4156164" y="1160887"/>
            <a:ext cx="46494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Maybe the best Gold Medal game ever.  2-2 after 3 long hard fought periods.  Went to a 4 on 4 5 minute sudden death OT and Finland’s Dan Barrett scores with 1:45 left on the clock to seal the Championship!!  What an awesome game.</a:t>
            </a:r>
          </a:p>
        </p:txBody>
      </p:sp>
    </p:spTree>
    <p:extLst>
      <p:ext uri="{BB962C8B-B14F-4D97-AF65-F5344CB8AC3E}">
        <p14:creationId xmlns:p14="http://schemas.microsoft.com/office/powerpoint/2010/main" val="37511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21DFBD-3733-5A44-A6CF-2B391839EB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56" y="1171010"/>
            <a:ext cx="8353586" cy="4843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CB096D-0699-8A4E-8818-9A868FE04D7D}"/>
              </a:ext>
            </a:extLst>
          </p:cNvPr>
          <p:cNvSpPr txBox="1"/>
          <p:nvPr/>
        </p:nvSpPr>
        <p:spPr>
          <a:xfrm>
            <a:off x="1611340" y="6136301"/>
            <a:ext cx="6305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Team USA Silver Medal Winners</a:t>
            </a:r>
          </a:p>
        </p:txBody>
      </p:sp>
    </p:spTree>
    <p:extLst>
      <p:ext uri="{BB962C8B-B14F-4D97-AF65-F5344CB8AC3E}">
        <p14:creationId xmlns:p14="http://schemas.microsoft.com/office/powerpoint/2010/main" val="56701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D9E80-E766-5F46-A638-AB1450356B34}"/>
              </a:ext>
            </a:extLst>
          </p:cNvPr>
          <p:cNvSpPr txBox="1"/>
          <p:nvPr/>
        </p:nvSpPr>
        <p:spPr>
          <a:xfrm>
            <a:off x="310631" y="340962"/>
            <a:ext cx="7322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2017-2018 Regular Season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A8D041-C8CE-E842-9888-991077140A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83DAA5-7552-3F4D-820A-8755FDB55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84000"/>
              </p:ext>
            </p:extLst>
          </p:nvPr>
        </p:nvGraphicFramePr>
        <p:xfrm>
          <a:off x="310631" y="1350005"/>
          <a:ext cx="8492406" cy="5019796"/>
        </p:xfrm>
        <a:graphic>
          <a:graphicData uri="http://schemas.openxmlformats.org/drawingml/2006/table">
            <a:tbl>
              <a:tblPr/>
              <a:tblGrid>
                <a:gridCol w="898237">
                  <a:extLst>
                    <a:ext uri="{9D8B030D-6E8A-4147-A177-3AD203B41FA5}">
                      <a16:colId xmlns:a16="http://schemas.microsoft.com/office/drawing/2014/main" val="1994210707"/>
                    </a:ext>
                  </a:extLst>
                </a:gridCol>
                <a:gridCol w="1713954">
                  <a:extLst>
                    <a:ext uri="{9D8B030D-6E8A-4147-A177-3AD203B41FA5}">
                      <a16:colId xmlns:a16="http://schemas.microsoft.com/office/drawing/2014/main" val="3513306994"/>
                    </a:ext>
                  </a:extLst>
                </a:gridCol>
                <a:gridCol w="560324">
                  <a:extLst>
                    <a:ext uri="{9D8B030D-6E8A-4147-A177-3AD203B41FA5}">
                      <a16:colId xmlns:a16="http://schemas.microsoft.com/office/drawing/2014/main" val="3514272699"/>
                    </a:ext>
                  </a:extLst>
                </a:gridCol>
                <a:gridCol w="553956">
                  <a:extLst>
                    <a:ext uri="{9D8B030D-6E8A-4147-A177-3AD203B41FA5}">
                      <a16:colId xmlns:a16="http://schemas.microsoft.com/office/drawing/2014/main" val="2579123473"/>
                    </a:ext>
                  </a:extLst>
                </a:gridCol>
                <a:gridCol w="560324">
                  <a:extLst>
                    <a:ext uri="{9D8B030D-6E8A-4147-A177-3AD203B41FA5}">
                      <a16:colId xmlns:a16="http://schemas.microsoft.com/office/drawing/2014/main" val="1363606434"/>
                    </a:ext>
                  </a:extLst>
                </a:gridCol>
                <a:gridCol w="606487">
                  <a:extLst>
                    <a:ext uri="{9D8B030D-6E8A-4147-A177-3AD203B41FA5}">
                      <a16:colId xmlns:a16="http://schemas.microsoft.com/office/drawing/2014/main" val="2527318768"/>
                    </a:ext>
                  </a:extLst>
                </a:gridCol>
                <a:gridCol w="764077">
                  <a:extLst>
                    <a:ext uri="{9D8B030D-6E8A-4147-A177-3AD203B41FA5}">
                      <a16:colId xmlns:a16="http://schemas.microsoft.com/office/drawing/2014/main" val="2114085876"/>
                    </a:ext>
                  </a:extLst>
                </a:gridCol>
                <a:gridCol w="560324">
                  <a:extLst>
                    <a:ext uri="{9D8B030D-6E8A-4147-A177-3AD203B41FA5}">
                      <a16:colId xmlns:a16="http://schemas.microsoft.com/office/drawing/2014/main" val="1753214502"/>
                    </a:ext>
                  </a:extLst>
                </a:gridCol>
                <a:gridCol w="592160">
                  <a:extLst>
                    <a:ext uri="{9D8B030D-6E8A-4147-A177-3AD203B41FA5}">
                      <a16:colId xmlns:a16="http://schemas.microsoft.com/office/drawing/2014/main" val="2574097947"/>
                    </a:ext>
                  </a:extLst>
                </a:gridCol>
                <a:gridCol w="674936">
                  <a:extLst>
                    <a:ext uri="{9D8B030D-6E8A-4147-A177-3AD203B41FA5}">
                      <a16:colId xmlns:a16="http://schemas.microsoft.com/office/drawing/2014/main" val="1523323877"/>
                    </a:ext>
                  </a:extLst>
                </a:gridCol>
                <a:gridCol w="1007627">
                  <a:extLst>
                    <a:ext uri="{9D8B030D-6E8A-4147-A177-3AD203B41FA5}">
                      <a16:colId xmlns:a16="http://schemas.microsoft.com/office/drawing/2014/main" val="4073289743"/>
                    </a:ext>
                  </a:extLst>
                </a:gridCol>
              </a:tblGrid>
              <a:tr h="308526"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Team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GP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Win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Loss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Tie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Pts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GF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GA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effectLst/>
                          <a:latin typeface="Tahoma" panose="020B0604030504040204" pitchFamily="34" charset="0"/>
                        </a:rPr>
                        <a:t>Penalty Min</a:t>
                      </a:r>
                    </a:p>
                  </a:txBody>
                  <a:tcPr marL="4437" marR="4437" marT="44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361685"/>
                  </a:ext>
                </a:extLst>
              </a:tr>
              <a:tr h="94225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0" i="0" u="none" strike="noStrike" dirty="0">
                          <a:effectLst/>
                          <a:latin typeface="Arial" panose="020B0604020202020204" pitchFamily="34" charset="0"/>
                        </a:rPr>
                        <a:t>1st</a:t>
                      </a:r>
                    </a:p>
                  </a:txBody>
                  <a:tcPr marL="4437" marR="4437" marT="4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CANADA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109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79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 dirty="0">
                          <a:effectLst/>
                          <a:latin typeface="Tahoma" panose="020B0604030504040204" pitchFamily="34" charset="0"/>
                        </a:rPr>
                        <a:t>58.0%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1" i="0" u="none" strike="noStrike" dirty="0"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68189"/>
                  </a:ext>
                </a:extLst>
              </a:tr>
              <a:tr h="94225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0" i="0" u="none" strike="noStrike" dirty="0">
                          <a:effectLst/>
                          <a:latin typeface="Arial" panose="020B0604020202020204" pitchFamily="34" charset="0"/>
                        </a:rPr>
                        <a:t>2nd</a:t>
                      </a:r>
                    </a:p>
                  </a:txBody>
                  <a:tcPr marL="4437" marR="4437" marT="4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effectLst/>
                          <a:latin typeface="Tahoma" panose="020B0604030504040204" pitchFamily="34" charset="0"/>
                        </a:rPr>
                        <a:t>25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108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88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55.1%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1" i="0" u="none" strike="noStrike"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55865"/>
                  </a:ext>
                </a:extLst>
              </a:tr>
              <a:tr h="94225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0" i="0" u="none" strike="noStrike" dirty="0">
                          <a:effectLst/>
                          <a:latin typeface="Arial" panose="020B0604020202020204" pitchFamily="34" charset="0"/>
                        </a:rPr>
                        <a:t>3rd</a:t>
                      </a:r>
                    </a:p>
                  </a:txBody>
                  <a:tcPr marL="4437" marR="4437" marT="4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effectLst/>
                          <a:latin typeface="Tahoma" panose="020B0604030504040204" pitchFamily="34" charset="0"/>
                        </a:rPr>
                        <a:t>23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91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82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52.6%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1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77369"/>
                  </a:ext>
                </a:extLst>
              </a:tr>
              <a:tr h="94225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0" i="0" u="none" strike="noStrike" dirty="0">
                          <a:effectLst/>
                          <a:latin typeface="Arial" panose="020B0604020202020204" pitchFamily="34" charset="0"/>
                        </a:rPr>
                        <a:t>4th</a:t>
                      </a:r>
                    </a:p>
                  </a:txBody>
                  <a:tcPr marL="4437" marR="4437" marT="4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3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USA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97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101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49.0%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1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145376"/>
                  </a:ext>
                </a:extLst>
              </a:tr>
              <a:tr h="942254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0" i="0" u="none" strike="noStrike" dirty="0">
                          <a:effectLst/>
                          <a:latin typeface="Arial" panose="020B0604020202020204" pitchFamily="34" charset="0"/>
                        </a:rPr>
                        <a:t>5th</a:t>
                      </a:r>
                    </a:p>
                  </a:txBody>
                  <a:tcPr marL="4437" marR="4437" marT="44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85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130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39.5%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1" i="0" u="none" strike="noStrike" dirty="0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4437" marR="4437" marT="44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70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524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8A29FD-E359-AA4A-9363-AB555058F9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45" y="1255361"/>
            <a:ext cx="8395764" cy="4107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D0F45E-8C72-F440-BC0D-2B728CF11DAB}"/>
              </a:ext>
            </a:extLst>
          </p:cNvPr>
          <p:cNvSpPr txBox="1"/>
          <p:nvPr/>
        </p:nvSpPr>
        <p:spPr>
          <a:xfrm>
            <a:off x="808612" y="5762171"/>
            <a:ext cx="760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Team FINLAND Gold Medal Champions</a:t>
            </a:r>
          </a:p>
        </p:txBody>
      </p:sp>
    </p:spTree>
    <p:extLst>
      <p:ext uri="{BB962C8B-B14F-4D97-AF65-F5344CB8AC3E}">
        <p14:creationId xmlns:p14="http://schemas.microsoft.com/office/powerpoint/2010/main" val="222672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B23A60-3AE1-804F-B705-8DE21744C8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65" y="1315910"/>
            <a:ext cx="5019100" cy="3333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A3120D-6673-004B-87C4-6EE5ED6007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219" y="3270143"/>
            <a:ext cx="2644734" cy="3355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3F3DE7-0C98-E041-9E8F-99824AEBFB5C}"/>
              </a:ext>
            </a:extLst>
          </p:cNvPr>
          <p:cNvSpPr txBox="1"/>
          <p:nvPr/>
        </p:nvSpPr>
        <p:spPr>
          <a:xfrm>
            <a:off x="5863561" y="1458089"/>
            <a:ext cx="28960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Finland’s #19</a:t>
            </a:r>
          </a:p>
          <a:p>
            <a:pPr algn="ctr"/>
            <a:r>
              <a:rPr lang="en-US" sz="2400" b="1" dirty="0"/>
              <a:t>Steve MacDougall</a:t>
            </a:r>
          </a:p>
          <a:p>
            <a:pPr algn="ctr"/>
            <a:r>
              <a:rPr lang="en-US" sz="2400" b="1" dirty="0"/>
              <a:t>Conn </a:t>
            </a:r>
            <a:r>
              <a:rPr lang="en-US" sz="2400" b="1" dirty="0" err="1"/>
              <a:t>Smythe</a:t>
            </a:r>
            <a:r>
              <a:rPr lang="en-US" sz="2400" b="1" dirty="0"/>
              <a:t> Winner</a:t>
            </a:r>
          </a:p>
          <a:p>
            <a:pPr algn="ctr"/>
            <a:r>
              <a:rPr lang="en-US" sz="2400" b="1" dirty="0"/>
              <a:t>Playoff MVP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9A0B3-C218-6442-9145-4A65507FBB95}"/>
              </a:ext>
            </a:extLst>
          </p:cNvPr>
          <p:cNvSpPr txBox="1"/>
          <p:nvPr/>
        </p:nvSpPr>
        <p:spPr>
          <a:xfrm>
            <a:off x="865510" y="4947773"/>
            <a:ext cx="3939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 are the Champions!  We are the Champions!</a:t>
            </a:r>
          </a:p>
          <a:p>
            <a:pPr algn="ctr"/>
            <a:r>
              <a:rPr lang="en-US" sz="2800" b="1" dirty="0"/>
              <a:t>Of The World!</a:t>
            </a:r>
          </a:p>
        </p:txBody>
      </p:sp>
    </p:spTree>
    <p:extLst>
      <p:ext uri="{BB962C8B-B14F-4D97-AF65-F5344CB8AC3E}">
        <p14:creationId xmlns:p14="http://schemas.microsoft.com/office/powerpoint/2010/main" val="29650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90F052-5522-F34B-9EE5-87845BED2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01115"/>
              </p:ext>
            </p:extLst>
          </p:nvPr>
        </p:nvGraphicFramePr>
        <p:xfrm>
          <a:off x="396175" y="1398745"/>
          <a:ext cx="8518145" cy="4226795"/>
        </p:xfrm>
        <a:graphic>
          <a:graphicData uri="http://schemas.openxmlformats.org/drawingml/2006/table">
            <a:tbl>
              <a:tblPr/>
              <a:tblGrid>
                <a:gridCol w="1423211">
                  <a:extLst>
                    <a:ext uri="{9D8B030D-6E8A-4147-A177-3AD203B41FA5}">
                      <a16:colId xmlns:a16="http://schemas.microsoft.com/office/drawing/2014/main" val="242543317"/>
                    </a:ext>
                  </a:extLst>
                </a:gridCol>
                <a:gridCol w="1242872">
                  <a:extLst>
                    <a:ext uri="{9D8B030D-6E8A-4147-A177-3AD203B41FA5}">
                      <a16:colId xmlns:a16="http://schemas.microsoft.com/office/drawing/2014/main" val="4021550141"/>
                    </a:ext>
                  </a:extLst>
                </a:gridCol>
                <a:gridCol w="571884">
                  <a:extLst>
                    <a:ext uri="{9D8B030D-6E8A-4147-A177-3AD203B41FA5}">
                      <a16:colId xmlns:a16="http://schemas.microsoft.com/office/drawing/2014/main" val="3306357401"/>
                    </a:ext>
                  </a:extLst>
                </a:gridCol>
                <a:gridCol w="565386">
                  <a:extLst>
                    <a:ext uri="{9D8B030D-6E8A-4147-A177-3AD203B41FA5}">
                      <a16:colId xmlns:a16="http://schemas.microsoft.com/office/drawing/2014/main" val="1629995972"/>
                    </a:ext>
                  </a:extLst>
                </a:gridCol>
                <a:gridCol w="571884">
                  <a:extLst>
                    <a:ext uri="{9D8B030D-6E8A-4147-A177-3AD203B41FA5}">
                      <a16:colId xmlns:a16="http://schemas.microsoft.com/office/drawing/2014/main" val="144076457"/>
                    </a:ext>
                  </a:extLst>
                </a:gridCol>
                <a:gridCol w="618999">
                  <a:extLst>
                    <a:ext uri="{9D8B030D-6E8A-4147-A177-3AD203B41FA5}">
                      <a16:colId xmlns:a16="http://schemas.microsoft.com/office/drawing/2014/main" val="1333384747"/>
                    </a:ext>
                  </a:extLst>
                </a:gridCol>
                <a:gridCol w="630372">
                  <a:extLst>
                    <a:ext uri="{9D8B030D-6E8A-4147-A177-3AD203B41FA5}">
                      <a16:colId xmlns:a16="http://schemas.microsoft.com/office/drawing/2014/main" val="3451699353"/>
                    </a:ext>
                  </a:extLst>
                </a:gridCol>
                <a:gridCol w="571884">
                  <a:extLst>
                    <a:ext uri="{9D8B030D-6E8A-4147-A177-3AD203B41FA5}">
                      <a16:colId xmlns:a16="http://schemas.microsoft.com/office/drawing/2014/main" val="1657503761"/>
                    </a:ext>
                  </a:extLst>
                </a:gridCol>
                <a:gridCol w="604377">
                  <a:extLst>
                    <a:ext uri="{9D8B030D-6E8A-4147-A177-3AD203B41FA5}">
                      <a16:colId xmlns:a16="http://schemas.microsoft.com/office/drawing/2014/main" val="2754002646"/>
                    </a:ext>
                  </a:extLst>
                </a:gridCol>
                <a:gridCol w="688860">
                  <a:extLst>
                    <a:ext uri="{9D8B030D-6E8A-4147-A177-3AD203B41FA5}">
                      <a16:colId xmlns:a16="http://schemas.microsoft.com/office/drawing/2014/main" val="3947626141"/>
                    </a:ext>
                  </a:extLst>
                </a:gridCol>
                <a:gridCol w="1028416">
                  <a:extLst>
                    <a:ext uri="{9D8B030D-6E8A-4147-A177-3AD203B41FA5}">
                      <a16:colId xmlns:a16="http://schemas.microsoft.com/office/drawing/2014/main" val="663038606"/>
                    </a:ext>
                  </a:extLst>
                </a:gridCol>
              </a:tblGrid>
              <a:tr h="244567">
                <a:tc>
                  <a:txBody>
                    <a:bodyPr/>
                    <a:lstStyle/>
                    <a:p>
                      <a:pPr algn="l" fontAlgn="b"/>
                      <a:endParaRPr lang="en-CA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effectLst/>
                          <a:latin typeface="Tahoma" panose="020B0604030504040204" pitchFamily="34" charset="0"/>
                        </a:rPr>
                        <a:t>Team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effectLst/>
                          <a:latin typeface="Tahoma" panose="020B0604030504040204" pitchFamily="34" charset="0"/>
                        </a:rPr>
                        <a:t>GP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effectLst/>
                          <a:latin typeface="Tahoma" panose="020B0604030504040204" pitchFamily="34" charset="0"/>
                        </a:rPr>
                        <a:t>Win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effectLst/>
                          <a:latin typeface="Tahoma" panose="020B0604030504040204" pitchFamily="34" charset="0"/>
                        </a:rPr>
                        <a:t>Loss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effectLst/>
                          <a:latin typeface="Tahoma" panose="020B0604030504040204" pitchFamily="34" charset="0"/>
                        </a:rPr>
                        <a:t>Tie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effectLst/>
                          <a:latin typeface="Tahoma" panose="020B0604030504040204" pitchFamily="34" charset="0"/>
                        </a:rPr>
                        <a:t>Pts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effectLst/>
                          <a:latin typeface="Tahoma" panose="020B0604030504040204" pitchFamily="34" charset="0"/>
                        </a:rPr>
                        <a:t>GF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effectLst/>
                          <a:latin typeface="Tahoma" panose="020B0604030504040204" pitchFamily="34" charset="0"/>
                        </a:rPr>
                        <a:t>GA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Tahoma" panose="020B0604030504040204" pitchFamily="34" charset="0"/>
                        </a:rPr>
                        <a:t>Penalty Min</a:t>
                      </a:r>
                    </a:p>
                  </a:txBody>
                  <a:tcPr marL="4515" marR="4515" marT="45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276025"/>
                  </a:ext>
                </a:extLst>
              </a:tr>
              <a:tr h="7469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300" b="1" i="0" u="none" strike="noStrike">
                          <a:effectLst/>
                          <a:latin typeface="Arial" panose="020B0604020202020204" pitchFamily="34" charset="0"/>
                        </a:rPr>
                        <a:t>GOLD</a:t>
                      </a:r>
                    </a:p>
                  </a:txBody>
                  <a:tcPr marL="4515" marR="4515" marT="4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 dirty="0">
                          <a:effectLst/>
                          <a:latin typeface="Tahoma" panose="020B0604030504040204" pitchFamily="34" charset="0"/>
                        </a:rPr>
                        <a:t>22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66.7%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177048"/>
                  </a:ext>
                </a:extLst>
              </a:tr>
              <a:tr h="7469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300" b="1" i="0" u="none" strike="noStrike">
                          <a:effectLst/>
                          <a:latin typeface="Arial" panose="020B0604020202020204" pitchFamily="34" charset="0"/>
                        </a:rPr>
                        <a:t>SILVER</a:t>
                      </a:r>
                    </a:p>
                  </a:txBody>
                  <a:tcPr marL="4515" marR="4515" marT="4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3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USA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 dirty="0">
                          <a:effectLst/>
                          <a:latin typeface="Tahoma" panose="020B0604030504040204" pitchFamily="34" charset="0"/>
                        </a:rPr>
                        <a:t>20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62.5%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704664"/>
                  </a:ext>
                </a:extLst>
              </a:tr>
              <a:tr h="7469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300" b="1" i="0" u="none" strike="noStrike">
                          <a:effectLst/>
                          <a:latin typeface="Arial" panose="020B0604020202020204" pitchFamily="34" charset="0"/>
                        </a:rPr>
                        <a:t>BRONZE</a:t>
                      </a:r>
                    </a:p>
                  </a:txBody>
                  <a:tcPr marL="4515" marR="4515" marT="4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7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 dirty="0">
                          <a:effectLst/>
                          <a:latin typeface="Tahoma" panose="020B0604030504040204" pitchFamily="34" charset="0"/>
                        </a:rPr>
                        <a:t>13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 dirty="0"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54.2%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92521"/>
                  </a:ext>
                </a:extLst>
              </a:tr>
              <a:tr h="7469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Arial" panose="020B0604020202020204" pitchFamily="34" charset="0"/>
                        </a:rPr>
                        <a:t>4th</a:t>
                      </a:r>
                    </a:p>
                  </a:txBody>
                  <a:tcPr marL="4515" marR="4515" marT="4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7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CANADA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 dirty="0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 dirty="0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 dirty="0">
                          <a:effectLst/>
                          <a:latin typeface="Tahoma" panose="020B0604030504040204" pitchFamily="34" charset="0"/>
                        </a:rPr>
                        <a:t>17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50.0%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28144"/>
                  </a:ext>
                </a:extLst>
              </a:tr>
              <a:tr h="746920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Arial" panose="020B0604020202020204" pitchFamily="34" charset="0"/>
                        </a:rPr>
                        <a:t>5th</a:t>
                      </a:r>
                    </a:p>
                  </a:txBody>
                  <a:tcPr marL="4515" marR="4515" marT="45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7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0" i="0" u="none" strike="noStrike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2400" b="1" i="0" u="none" strike="noStrike" dirty="0">
                          <a:effectLst/>
                          <a:latin typeface="Tahoma" panose="020B0604030504040204" pitchFamily="34" charset="0"/>
                        </a:rPr>
                        <a:t>0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 dirty="0"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300" b="0" i="0" u="none" strike="noStrike">
                          <a:effectLst/>
                          <a:latin typeface="Tahoma" panose="020B0604030504040204" pitchFamily="34" charset="0"/>
                        </a:rPr>
                        <a:t>28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effectLst/>
                          <a:latin typeface="Tahoma" panose="020B0604030504040204" pitchFamily="34" charset="0"/>
                        </a:rPr>
                        <a:t>20.0%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800" b="1" i="0" u="none" strike="noStrike" dirty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515" marR="4515" marT="45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369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644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8A5FFA-26DB-8A42-B401-9CA3512DF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7606"/>
              </p:ext>
            </p:extLst>
          </p:nvPr>
        </p:nvGraphicFramePr>
        <p:xfrm>
          <a:off x="287687" y="1481485"/>
          <a:ext cx="8484352" cy="4718097"/>
        </p:xfrm>
        <a:graphic>
          <a:graphicData uri="http://schemas.openxmlformats.org/drawingml/2006/table">
            <a:tbl>
              <a:tblPr/>
              <a:tblGrid>
                <a:gridCol w="1362431">
                  <a:extLst>
                    <a:ext uri="{9D8B030D-6E8A-4147-A177-3AD203B41FA5}">
                      <a16:colId xmlns:a16="http://schemas.microsoft.com/office/drawing/2014/main" val="5618712"/>
                    </a:ext>
                  </a:extLst>
                </a:gridCol>
                <a:gridCol w="756031">
                  <a:extLst>
                    <a:ext uri="{9D8B030D-6E8A-4147-A177-3AD203B41FA5}">
                      <a16:colId xmlns:a16="http://schemas.microsoft.com/office/drawing/2014/main" val="1099671028"/>
                    </a:ext>
                  </a:extLst>
                </a:gridCol>
                <a:gridCol w="661527">
                  <a:extLst>
                    <a:ext uri="{9D8B030D-6E8A-4147-A177-3AD203B41FA5}">
                      <a16:colId xmlns:a16="http://schemas.microsoft.com/office/drawing/2014/main" val="2458921812"/>
                    </a:ext>
                  </a:extLst>
                </a:gridCol>
                <a:gridCol w="199509">
                  <a:extLst>
                    <a:ext uri="{9D8B030D-6E8A-4147-A177-3AD203B41FA5}">
                      <a16:colId xmlns:a16="http://schemas.microsoft.com/office/drawing/2014/main" val="2016679313"/>
                    </a:ext>
                  </a:extLst>
                </a:gridCol>
                <a:gridCol w="1315180">
                  <a:extLst>
                    <a:ext uri="{9D8B030D-6E8A-4147-A177-3AD203B41FA5}">
                      <a16:colId xmlns:a16="http://schemas.microsoft.com/office/drawing/2014/main" val="551392429"/>
                    </a:ext>
                  </a:extLst>
                </a:gridCol>
                <a:gridCol w="763906">
                  <a:extLst>
                    <a:ext uri="{9D8B030D-6E8A-4147-A177-3AD203B41FA5}">
                      <a16:colId xmlns:a16="http://schemas.microsoft.com/office/drawing/2014/main" val="4195536334"/>
                    </a:ext>
                  </a:extLst>
                </a:gridCol>
                <a:gridCol w="637902">
                  <a:extLst>
                    <a:ext uri="{9D8B030D-6E8A-4147-A177-3AD203B41FA5}">
                      <a16:colId xmlns:a16="http://schemas.microsoft.com/office/drawing/2014/main" val="2536645488"/>
                    </a:ext>
                  </a:extLst>
                </a:gridCol>
                <a:gridCol w="220509">
                  <a:extLst>
                    <a:ext uri="{9D8B030D-6E8A-4147-A177-3AD203B41FA5}">
                      <a16:colId xmlns:a16="http://schemas.microsoft.com/office/drawing/2014/main" val="2759373239"/>
                    </a:ext>
                  </a:extLst>
                </a:gridCol>
                <a:gridCol w="1362431">
                  <a:extLst>
                    <a:ext uri="{9D8B030D-6E8A-4147-A177-3AD203B41FA5}">
                      <a16:colId xmlns:a16="http://schemas.microsoft.com/office/drawing/2014/main" val="707307096"/>
                    </a:ext>
                  </a:extLst>
                </a:gridCol>
                <a:gridCol w="637902">
                  <a:extLst>
                    <a:ext uri="{9D8B030D-6E8A-4147-A177-3AD203B41FA5}">
                      <a16:colId xmlns:a16="http://schemas.microsoft.com/office/drawing/2014/main" val="1434742930"/>
                    </a:ext>
                  </a:extLst>
                </a:gridCol>
                <a:gridCol w="567024">
                  <a:extLst>
                    <a:ext uri="{9D8B030D-6E8A-4147-A177-3AD203B41FA5}">
                      <a16:colId xmlns:a16="http://schemas.microsoft.com/office/drawing/2014/main" val="3813565815"/>
                    </a:ext>
                  </a:extLst>
                </a:gridCol>
              </a:tblGrid>
              <a:tr h="2443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Assists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Penalty Minute Leaders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526738"/>
                  </a:ext>
                </a:extLst>
              </a:tr>
              <a:tr h="24435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Assists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PIM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27794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10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Tim Randa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6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Tony Thomas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6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48770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Moe Connell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5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Moe Connell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5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6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938494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Brian Burke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POL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5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Dwayne Tygesen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5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Tom Marshall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6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947933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Tom Marshall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5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867674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 dirty="0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Jim Maguire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4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875035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Frank </a:t>
                      </a:r>
                      <a:r>
                        <a:rPr lang="en-CA" sz="1400" b="0" i="0" u="none" strike="noStrike" dirty="0" err="1">
                          <a:effectLst/>
                          <a:latin typeface="Arial Narrow" panose="020B0604020202020204" pitchFamily="34" charset="0"/>
                        </a:rPr>
                        <a:t>Nweisser</a:t>
                      </a:r>
                      <a:endParaRPr lang="en-CA" sz="1400" b="0" i="0" u="none" strike="noStrike" dirty="0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POL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4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4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66272"/>
                  </a:ext>
                </a:extLst>
              </a:tr>
              <a:tr h="21719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 Narrow" panose="020B0604020202020204" pitchFamily="34" charset="0"/>
                        </a:rPr>
                        <a:t>10 players tied with 3 goals</a:t>
                      </a: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 Narrow" panose="020B0604020202020204" pitchFamily="34" charset="0"/>
                        </a:rPr>
                        <a:t>14 players tied with 3 assists</a:t>
                      </a: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62088"/>
                  </a:ext>
                </a:extLst>
              </a:tr>
              <a:tr h="2443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Rookie 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Rookie Points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Game Winning 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546030"/>
                  </a:ext>
                </a:extLst>
              </a:tr>
              <a:tr h="24435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Points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GWG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2002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10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12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Leo Brideau/Pat McCormick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POL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465070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George Letsos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George Letsos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5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Brian Spenc/David Dupal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368363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Paul Alloway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Paul Alloway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 Narrow" panose="020B0604020202020204" pitchFamily="34" charset="0"/>
                        </a:rPr>
                        <a:t>5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M. Diluzio/Ron Chantaj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9435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effectLst/>
                          <a:latin typeface="Arial Narrow" panose="020B0604020202020204" pitchFamily="34" charset="0"/>
                        </a:rPr>
                        <a:t>Joe </a:t>
                      </a:r>
                      <a:r>
                        <a:rPr lang="en-CA" sz="1000" b="0" i="0" u="none" strike="noStrike" dirty="0" err="1">
                          <a:effectLst/>
                          <a:latin typeface="Arial Narrow" panose="020B0604020202020204" pitchFamily="34" charset="0"/>
                        </a:rPr>
                        <a:t>Cosentino</a:t>
                      </a:r>
                      <a:endParaRPr lang="en-CA" sz="1000" b="0" i="0" u="none" strike="noStrike" dirty="0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 dirty="0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425350"/>
                  </a:ext>
                </a:extLst>
              </a:tr>
              <a:tr h="179954"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551782"/>
                  </a:ext>
                </a:extLst>
              </a:tr>
              <a:tr h="2443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Power Play 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Short Handed 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044051"/>
                  </a:ext>
                </a:extLst>
              </a:tr>
              <a:tr h="24435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G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G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Bruce Freeman/Dan Barrett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73331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effectLst/>
                          <a:latin typeface="Arial Narrow" panose="020B0604020202020204" pitchFamily="34" charset="0"/>
                        </a:rPr>
                        <a:t>Brian Spence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Paul Harty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Steve Sparrow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943368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Gary Julius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 dirty="0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390954"/>
                  </a:ext>
                </a:extLst>
              </a:tr>
              <a:tr h="2171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Bruce Freeman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2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861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CCE4528-38BC-274D-AB8B-559CF8F6F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14610"/>
              </p:ext>
            </p:extLst>
          </p:nvPr>
        </p:nvGraphicFramePr>
        <p:xfrm>
          <a:off x="592593" y="1302326"/>
          <a:ext cx="5668723" cy="2451386"/>
        </p:xfrm>
        <a:graphic>
          <a:graphicData uri="http://schemas.openxmlformats.org/drawingml/2006/table">
            <a:tbl>
              <a:tblPr/>
              <a:tblGrid>
                <a:gridCol w="575029">
                  <a:extLst>
                    <a:ext uri="{9D8B030D-6E8A-4147-A177-3AD203B41FA5}">
                      <a16:colId xmlns:a16="http://schemas.microsoft.com/office/drawing/2014/main" val="3677309781"/>
                    </a:ext>
                  </a:extLst>
                </a:gridCol>
                <a:gridCol w="2218549">
                  <a:extLst>
                    <a:ext uri="{9D8B030D-6E8A-4147-A177-3AD203B41FA5}">
                      <a16:colId xmlns:a16="http://schemas.microsoft.com/office/drawing/2014/main" val="1332732284"/>
                    </a:ext>
                  </a:extLst>
                </a:gridCol>
                <a:gridCol w="575029">
                  <a:extLst>
                    <a:ext uri="{9D8B030D-6E8A-4147-A177-3AD203B41FA5}">
                      <a16:colId xmlns:a16="http://schemas.microsoft.com/office/drawing/2014/main" val="1876151864"/>
                    </a:ext>
                  </a:extLst>
                </a:gridCol>
                <a:gridCol w="575029">
                  <a:extLst>
                    <a:ext uri="{9D8B030D-6E8A-4147-A177-3AD203B41FA5}">
                      <a16:colId xmlns:a16="http://schemas.microsoft.com/office/drawing/2014/main" val="333503043"/>
                    </a:ext>
                  </a:extLst>
                </a:gridCol>
                <a:gridCol w="575029">
                  <a:extLst>
                    <a:ext uri="{9D8B030D-6E8A-4147-A177-3AD203B41FA5}">
                      <a16:colId xmlns:a16="http://schemas.microsoft.com/office/drawing/2014/main" val="2997536566"/>
                    </a:ext>
                  </a:extLst>
                </a:gridCol>
                <a:gridCol w="575029">
                  <a:extLst>
                    <a:ext uri="{9D8B030D-6E8A-4147-A177-3AD203B41FA5}">
                      <a16:colId xmlns:a16="http://schemas.microsoft.com/office/drawing/2014/main" val="1759321327"/>
                    </a:ext>
                  </a:extLst>
                </a:gridCol>
                <a:gridCol w="575029">
                  <a:extLst>
                    <a:ext uri="{9D8B030D-6E8A-4147-A177-3AD203B41FA5}">
                      <a16:colId xmlns:a16="http://schemas.microsoft.com/office/drawing/2014/main" val="2660434160"/>
                    </a:ext>
                  </a:extLst>
                </a:gridCol>
              </a:tblGrid>
              <a:tr h="29084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PLAYER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Pts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497974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Bookman Old Style" panose="02050604050505020204" pitchFamily="18" charset="0"/>
                        </a:rPr>
                        <a:t>Steve MacDougall 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612819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Bookman Old Style" panose="02050604050505020204" pitchFamily="18" charset="0"/>
                        </a:rPr>
                        <a:t>Moe Connell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112551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Bookman Old Style" panose="02050604050505020204" pitchFamily="18" charset="0"/>
                        </a:rPr>
                        <a:t>Tim Randa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831332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Bookman Old Style" panose="02050604050505020204" pitchFamily="18" charset="0"/>
                        </a:rPr>
                        <a:t>Dwayne Tygesen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82449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Bookman Old Style" panose="02050604050505020204" pitchFamily="18" charset="0"/>
                        </a:rPr>
                        <a:t>Eric Fletcher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188174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Bookman Old Style" panose="02050604050505020204" pitchFamily="18" charset="0"/>
                        </a:rPr>
                        <a:t>Tom Marshall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61158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Bookman Old Style" panose="02050604050505020204" pitchFamily="18" charset="0"/>
                        </a:rPr>
                        <a:t>Jim Maguire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628824"/>
                  </a:ext>
                </a:extLst>
              </a:tr>
              <a:tr h="27006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Frank </a:t>
                      </a:r>
                      <a:r>
                        <a:rPr lang="en-CA" sz="1400" b="1" i="0" u="none" strike="noStrike" dirty="0" err="1">
                          <a:effectLst/>
                          <a:latin typeface="Bookman Old Style" panose="02050604050505020204" pitchFamily="18" charset="0"/>
                        </a:rPr>
                        <a:t>Nweisser</a:t>
                      </a:r>
                      <a:endParaRPr lang="en-CA" sz="1400" b="1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672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4DA002-1A41-F744-8892-9DE9A40BE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974245"/>
              </p:ext>
            </p:extLst>
          </p:nvPr>
        </p:nvGraphicFramePr>
        <p:xfrm>
          <a:off x="3503282" y="4277538"/>
          <a:ext cx="5015944" cy="2186115"/>
        </p:xfrm>
        <a:graphic>
          <a:graphicData uri="http://schemas.openxmlformats.org/drawingml/2006/table">
            <a:tbl>
              <a:tblPr/>
              <a:tblGrid>
                <a:gridCol w="1876961">
                  <a:extLst>
                    <a:ext uri="{9D8B030D-6E8A-4147-A177-3AD203B41FA5}">
                      <a16:colId xmlns:a16="http://schemas.microsoft.com/office/drawing/2014/main" val="3905840537"/>
                    </a:ext>
                  </a:extLst>
                </a:gridCol>
                <a:gridCol w="1639127">
                  <a:extLst>
                    <a:ext uri="{9D8B030D-6E8A-4147-A177-3AD203B41FA5}">
                      <a16:colId xmlns:a16="http://schemas.microsoft.com/office/drawing/2014/main" val="1074528198"/>
                    </a:ext>
                  </a:extLst>
                </a:gridCol>
                <a:gridCol w="754214">
                  <a:extLst>
                    <a:ext uri="{9D8B030D-6E8A-4147-A177-3AD203B41FA5}">
                      <a16:colId xmlns:a16="http://schemas.microsoft.com/office/drawing/2014/main" val="2700960685"/>
                    </a:ext>
                  </a:extLst>
                </a:gridCol>
                <a:gridCol w="745642">
                  <a:extLst>
                    <a:ext uri="{9D8B030D-6E8A-4147-A177-3AD203B41FA5}">
                      <a16:colId xmlns:a16="http://schemas.microsoft.com/office/drawing/2014/main" val="248867525"/>
                    </a:ext>
                  </a:extLst>
                </a:gridCol>
              </a:tblGrid>
              <a:tr h="53044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Tahoma" panose="020B0604030504040204" pitchFamily="34" charset="0"/>
                        </a:rPr>
                        <a:t>Team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Tahoma" panose="020B0604030504040204" pitchFamily="34" charset="0"/>
                        </a:rPr>
                        <a:t>Goalie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Tahoma" panose="020B0604030504040204" pitchFamily="34" charset="0"/>
                        </a:rPr>
                        <a:t>GAAvg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Tahoma" panose="020B0604030504040204" pitchFamily="34" charset="0"/>
                        </a:rPr>
                        <a:t>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1547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Gord 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2.40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777268"/>
                  </a:ext>
                </a:extLst>
              </a:tr>
              <a:tr h="31208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Scott McCallum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2.20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141400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Art Senkowski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2.20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279567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Bob 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7.00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635873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effectLst/>
                          <a:latin typeface="Tahoma" panose="020B0604030504040204" pitchFamily="34" charset="0"/>
                        </a:rPr>
                        <a:t>Frank </a:t>
                      </a:r>
                      <a:r>
                        <a:rPr lang="en-CA" sz="1600" b="0" i="0" u="none" strike="noStrike" dirty="0" err="1">
                          <a:effectLst/>
                          <a:latin typeface="Tahoma" panose="020B0604030504040204" pitchFamily="34" charset="0"/>
                        </a:rPr>
                        <a:t>Rispoli</a:t>
                      </a:r>
                      <a:endParaRPr lang="en-CA" sz="1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Tahoma" panose="020B0604030504040204" pitchFamily="34" charset="0"/>
                        </a:rPr>
                        <a:t>3.40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69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892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53BA7-CCE8-C444-B3A0-AACB87301100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F02F8F-5B2B-5748-8077-A0131A2415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508" y="1757776"/>
            <a:ext cx="3552758" cy="206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F06EB7-CF16-DE46-A2CB-2F174E5993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266" y="1280282"/>
            <a:ext cx="3132055" cy="2088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A1EFDF-DCC5-654F-BF35-6C4B264DB7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83" y="3653123"/>
            <a:ext cx="3619981" cy="241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D7438D-A0D3-4140-98C9-82B7910B7B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296" y="4135965"/>
            <a:ext cx="3621620" cy="241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FC36E8-3DD4-1A4E-81D3-B374D7A605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29" y="410225"/>
            <a:ext cx="2187934" cy="237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6500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004BCB-0A02-A146-AFF5-645F03ED7E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9D52A-B1B9-4D49-A590-A9E95F7F4E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70" y="367447"/>
            <a:ext cx="4022882" cy="37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7176A-3A58-0947-9BC1-06184F202C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169" y="3208148"/>
            <a:ext cx="4256868" cy="319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185866-8A0F-4D4E-8372-2E32B989940F}"/>
              </a:ext>
            </a:extLst>
          </p:cNvPr>
          <p:cNvSpPr txBox="1"/>
          <p:nvPr/>
        </p:nvSpPr>
        <p:spPr>
          <a:xfrm>
            <a:off x="4487660" y="1651444"/>
            <a:ext cx="4320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Have an awesome summer!</a:t>
            </a:r>
          </a:p>
          <a:p>
            <a:pPr algn="ctr"/>
            <a:r>
              <a:rPr lang="en-US" sz="2800" b="1" dirty="0"/>
              <a:t>See you in September!</a:t>
            </a:r>
          </a:p>
        </p:txBody>
      </p:sp>
    </p:spTree>
    <p:extLst>
      <p:ext uri="{BB962C8B-B14F-4D97-AF65-F5344CB8AC3E}">
        <p14:creationId xmlns:p14="http://schemas.microsoft.com/office/powerpoint/2010/main" val="366331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3EAA51-31B1-DF4B-A609-2C9ECCFCF179}"/>
              </a:ext>
            </a:extLst>
          </p:cNvPr>
          <p:cNvSpPr txBox="1"/>
          <p:nvPr/>
        </p:nvSpPr>
        <p:spPr>
          <a:xfrm>
            <a:off x="310631" y="340962"/>
            <a:ext cx="7322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2017-2018 Regular Season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2A9A8-37CF-F949-A4B6-7566B5950B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D8BB2A-95DB-5245-8F34-B35783E101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72028"/>
              </p:ext>
            </p:extLst>
          </p:nvPr>
        </p:nvGraphicFramePr>
        <p:xfrm>
          <a:off x="310632" y="1515659"/>
          <a:ext cx="4416351" cy="4301667"/>
        </p:xfrm>
        <a:graphic>
          <a:graphicData uri="http://schemas.openxmlformats.org/drawingml/2006/table">
            <a:tbl>
              <a:tblPr/>
              <a:tblGrid>
                <a:gridCol w="1635936">
                  <a:extLst>
                    <a:ext uri="{9D8B030D-6E8A-4147-A177-3AD203B41FA5}">
                      <a16:colId xmlns:a16="http://schemas.microsoft.com/office/drawing/2014/main" val="1332449215"/>
                    </a:ext>
                  </a:extLst>
                </a:gridCol>
                <a:gridCol w="558776">
                  <a:extLst>
                    <a:ext uri="{9D8B030D-6E8A-4147-A177-3AD203B41FA5}">
                      <a16:colId xmlns:a16="http://schemas.microsoft.com/office/drawing/2014/main" val="4011277508"/>
                    </a:ext>
                  </a:extLst>
                </a:gridCol>
                <a:gridCol w="477989">
                  <a:extLst>
                    <a:ext uri="{9D8B030D-6E8A-4147-A177-3AD203B41FA5}">
                      <a16:colId xmlns:a16="http://schemas.microsoft.com/office/drawing/2014/main" val="1311641914"/>
                    </a:ext>
                  </a:extLst>
                </a:gridCol>
                <a:gridCol w="673224">
                  <a:extLst>
                    <a:ext uri="{9D8B030D-6E8A-4147-A177-3AD203B41FA5}">
                      <a16:colId xmlns:a16="http://schemas.microsoft.com/office/drawing/2014/main" val="737294962"/>
                    </a:ext>
                  </a:extLst>
                </a:gridCol>
                <a:gridCol w="592437">
                  <a:extLst>
                    <a:ext uri="{9D8B030D-6E8A-4147-A177-3AD203B41FA5}">
                      <a16:colId xmlns:a16="http://schemas.microsoft.com/office/drawing/2014/main" val="947430746"/>
                    </a:ext>
                  </a:extLst>
                </a:gridCol>
                <a:gridCol w="477989">
                  <a:extLst>
                    <a:ext uri="{9D8B030D-6E8A-4147-A177-3AD203B41FA5}">
                      <a16:colId xmlns:a16="http://schemas.microsoft.com/office/drawing/2014/main" val="1903994683"/>
                    </a:ext>
                  </a:extLst>
                </a:gridCol>
              </a:tblGrid>
              <a:tr h="350576"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8" marR="7188" marT="7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700" b="0" i="0" u="none" strike="noStrike">
                          <a:effectLst/>
                          <a:latin typeface="Arial Black" panose="020B0604020202020204" pitchFamily="34" charset="0"/>
                        </a:rPr>
                        <a:t>Powerplay %</a:t>
                      </a:r>
                    </a:p>
                  </a:txBody>
                  <a:tcPr marL="7188" marR="7188" marT="7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b="0" i="0" u="none" strike="noStrike">
                          <a:effectLst/>
                          <a:latin typeface="Arial Black" panose="020B0604020202020204" pitchFamily="34" charset="0"/>
                        </a:rPr>
                        <a:t> </a:t>
                      </a:r>
                    </a:p>
                  </a:txBody>
                  <a:tcPr marL="7188" marR="7188" marT="7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8" marR="7188" marT="7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17564"/>
                  </a:ext>
                </a:extLst>
              </a:tr>
              <a:tr h="274776"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8" marR="7188" marT="71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PP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GF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Black" panose="020B0604020202020204" pitchFamily="34" charset="0"/>
                        </a:rPr>
                        <a:t>Rank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SHA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27454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USA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634036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875660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CANADA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710803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131864"/>
                  </a:ext>
                </a:extLst>
              </a:tr>
              <a:tr h="24635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886370"/>
                  </a:ext>
                </a:extLst>
              </a:tr>
              <a:tr h="32215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Total League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23%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14806"/>
                  </a:ext>
                </a:extLst>
              </a:tr>
              <a:tr h="35057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CA" sz="1700" b="0" i="0" u="none" strike="noStrike">
                          <a:effectLst/>
                          <a:latin typeface="Arial Black" panose="020B0604020202020204" pitchFamily="34" charset="0"/>
                        </a:rPr>
                        <a:t>Penalty Kill %</a:t>
                      </a:r>
                    </a:p>
                  </a:txBody>
                  <a:tcPr marL="7188" marR="7188" marT="71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469463"/>
                  </a:ext>
                </a:extLst>
              </a:tr>
              <a:tr h="331627"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88" marR="7188" marT="718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PK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GA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0" i="0" u="none" strike="noStrike">
                          <a:effectLst/>
                          <a:latin typeface="Arial Black" panose="020B0604020202020204" pitchFamily="34" charset="0"/>
                        </a:rPr>
                        <a:t>Rank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SHF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912438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433768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USA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994328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CANADA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9471"/>
                  </a:ext>
                </a:extLst>
              </a:tr>
              <a:tr h="23687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74%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293729"/>
                  </a:ext>
                </a:extLst>
              </a:tr>
              <a:tr h="24635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 dirty="0"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045261"/>
                  </a:ext>
                </a:extLst>
              </a:tr>
              <a:tr h="28425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Total League</a:t>
                      </a:r>
                    </a:p>
                  </a:txBody>
                  <a:tcPr marL="7188" marR="7188" marT="71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effectLst/>
                          <a:latin typeface="Arial" panose="020B0604020202020204" pitchFamily="34" charset="0"/>
                        </a:rPr>
                        <a:t>77%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88" marR="7188" marT="71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86866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4AA1D1-CE1A-8849-8A1D-0097472F8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13238"/>
              </p:ext>
            </p:extLst>
          </p:nvPr>
        </p:nvGraphicFramePr>
        <p:xfrm>
          <a:off x="5067945" y="1515659"/>
          <a:ext cx="3735092" cy="4205196"/>
        </p:xfrm>
        <a:graphic>
          <a:graphicData uri="http://schemas.openxmlformats.org/drawingml/2006/table">
            <a:tbl>
              <a:tblPr/>
              <a:tblGrid>
                <a:gridCol w="1551500">
                  <a:extLst>
                    <a:ext uri="{9D8B030D-6E8A-4147-A177-3AD203B41FA5}">
                      <a16:colId xmlns:a16="http://schemas.microsoft.com/office/drawing/2014/main" val="3709069262"/>
                    </a:ext>
                  </a:extLst>
                </a:gridCol>
                <a:gridCol w="529937">
                  <a:extLst>
                    <a:ext uri="{9D8B030D-6E8A-4147-A177-3AD203B41FA5}">
                      <a16:colId xmlns:a16="http://schemas.microsoft.com/office/drawing/2014/main" val="2947875872"/>
                    </a:ext>
                  </a:extLst>
                </a:gridCol>
                <a:gridCol w="453319">
                  <a:extLst>
                    <a:ext uri="{9D8B030D-6E8A-4147-A177-3AD203B41FA5}">
                      <a16:colId xmlns:a16="http://schemas.microsoft.com/office/drawing/2014/main" val="394531949"/>
                    </a:ext>
                  </a:extLst>
                </a:gridCol>
                <a:gridCol w="638477">
                  <a:extLst>
                    <a:ext uri="{9D8B030D-6E8A-4147-A177-3AD203B41FA5}">
                      <a16:colId xmlns:a16="http://schemas.microsoft.com/office/drawing/2014/main" val="3272681240"/>
                    </a:ext>
                  </a:extLst>
                </a:gridCol>
                <a:gridCol w="561859">
                  <a:extLst>
                    <a:ext uri="{9D8B030D-6E8A-4147-A177-3AD203B41FA5}">
                      <a16:colId xmlns:a16="http://schemas.microsoft.com/office/drawing/2014/main" val="2633957530"/>
                    </a:ext>
                  </a:extLst>
                </a:gridCol>
              </a:tblGrid>
              <a:tr h="3287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CA" sz="2200" b="1" i="0" u="none" strike="noStrike">
                          <a:effectLst/>
                          <a:latin typeface="Arial" panose="020B0604020202020204" pitchFamily="34" charset="0"/>
                        </a:rPr>
                        <a:t>Special Teams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06705"/>
                  </a:ext>
                </a:extLst>
              </a:tr>
              <a:tr h="328729"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4" marR="8634" marT="86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Arial Black" panose="020B0604020202020204" pitchFamily="34" charset="0"/>
                        </a:rPr>
                        <a:t>GF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Arial Black" panose="020B0604020202020204" pitchFamily="34" charset="0"/>
                        </a:rPr>
                        <a:t>GA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200" b="0" i="0" u="none" strike="noStrike">
                          <a:effectLst/>
                          <a:latin typeface="Arial Black" panose="020B0604020202020204" pitchFamily="34" charset="0"/>
                        </a:rPr>
                        <a:t>+/-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0" i="0" u="none" strike="noStrike">
                          <a:effectLst/>
                          <a:latin typeface="Arial Black" panose="020B0604020202020204" pitchFamily="34" charset="0"/>
                        </a:rPr>
                        <a:t>Rank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678549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USA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01064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04028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CANADA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70574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85736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775589"/>
                  </a:ext>
                </a:extLst>
              </a:tr>
              <a:tr h="3287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CA" sz="2200" b="1" i="0" u="none" strike="noStrike">
                          <a:effectLst/>
                          <a:latin typeface="Arial" panose="020B0604020202020204" pitchFamily="34" charset="0"/>
                        </a:rPr>
                        <a:t>Even Strength</a:t>
                      </a:r>
                    </a:p>
                  </a:txBody>
                  <a:tcPr marL="8634" marR="8634" marT="863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639857"/>
                  </a:ext>
                </a:extLst>
              </a:tr>
              <a:tr h="328729">
                <a:tc>
                  <a:txBody>
                    <a:bodyPr/>
                    <a:lstStyle/>
                    <a:p>
                      <a:pPr algn="l" fontAlgn="b"/>
                      <a:endParaRPr lang="en-CA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34" marR="8634" marT="863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Arial Black" panose="020B0604020202020204" pitchFamily="34" charset="0"/>
                        </a:rPr>
                        <a:t>GF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effectLst/>
                          <a:latin typeface="Arial Black" panose="020B0604020202020204" pitchFamily="34" charset="0"/>
                        </a:rPr>
                        <a:t>GA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200" b="0" i="0" u="none" strike="noStrike">
                          <a:effectLst/>
                          <a:latin typeface="Arial Black" panose="020B0604020202020204" pitchFamily="34" charset="0"/>
                        </a:rPr>
                        <a:t>+/-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500" b="0" i="0" u="none" strike="noStrike">
                          <a:effectLst/>
                          <a:latin typeface="Arial Black" panose="020B0604020202020204" pitchFamily="34" charset="0"/>
                        </a:rPr>
                        <a:t>Rank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52589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CANADA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989394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700054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24826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USA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-14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7450"/>
                  </a:ext>
                </a:extLst>
              </a:tr>
              <a:tr h="2704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8634" marR="8634" marT="86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Arial" panose="020B0604020202020204" pitchFamily="34" charset="0"/>
                        </a:rPr>
                        <a:t>-49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1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634" marR="8634" marT="86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46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74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28ABA-0D5C-3A4B-A54B-92B92DDAD8E5}"/>
              </a:ext>
            </a:extLst>
          </p:cNvPr>
          <p:cNvSpPr txBox="1"/>
          <p:nvPr/>
        </p:nvSpPr>
        <p:spPr>
          <a:xfrm>
            <a:off x="310631" y="340962"/>
            <a:ext cx="7322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2017-2018 Regular Season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813F08-9412-EC4A-A16D-CD049BE0A8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600857-50BA-9447-B5F3-58A9D6036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11418"/>
              </p:ext>
            </p:extLst>
          </p:nvPr>
        </p:nvGraphicFramePr>
        <p:xfrm>
          <a:off x="310631" y="1356635"/>
          <a:ext cx="8445912" cy="5075169"/>
        </p:xfrm>
        <a:graphic>
          <a:graphicData uri="http://schemas.openxmlformats.org/drawingml/2006/table">
            <a:tbl>
              <a:tblPr/>
              <a:tblGrid>
                <a:gridCol w="1356258">
                  <a:extLst>
                    <a:ext uri="{9D8B030D-6E8A-4147-A177-3AD203B41FA5}">
                      <a16:colId xmlns:a16="http://schemas.microsoft.com/office/drawing/2014/main" val="1249624692"/>
                    </a:ext>
                  </a:extLst>
                </a:gridCol>
                <a:gridCol w="752606">
                  <a:extLst>
                    <a:ext uri="{9D8B030D-6E8A-4147-A177-3AD203B41FA5}">
                      <a16:colId xmlns:a16="http://schemas.microsoft.com/office/drawing/2014/main" val="2018398612"/>
                    </a:ext>
                  </a:extLst>
                </a:gridCol>
                <a:gridCol w="658530">
                  <a:extLst>
                    <a:ext uri="{9D8B030D-6E8A-4147-A177-3AD203B41FA5}">
                      <a16:colId xmlns:a16="http://schemas.microsoft.com/office/drawing/2014/main" val="2633879380"/>
                    </a:ext>
                  </a:extLst>
                </a:gridCol>
                <a:gridCol w="198605">
                  <a:extLst>
                    <a:ext uri="{9D8B030D-6E8A-4147-A177-3AD203B41FA5}">
                      <a16:colId xmlns:a16="http://schemas.microsoft.com/office/drawing/2014/main" val="390212097"/>
                    </a:ext>
                  </a:extLst>
                </a:gridCol>
                <a:gridCol w="1309221">
                  <a:extLst>
                    <a:ext uri="{9D8B030D-6E8A-4147-A177-3AD203B41FA5}">
                      <a16:colId xmlns:a16="http://schemas.microsoft.com/office/drawing/2014/main" val="708345973"/>
                    </a:ext>
                  </a:extLst>
                </a:gridCol>
                <a:gridCol w="760445">
                  <a:extLst>
                    <a:ext uri="{9D8B030D-6E8A-4147-A177-3AD203B41FA5}">
                      <a16:colId xmlns:a16="http://schemas.microsoft.com/office/drawing/2014/main" val="1433264083"/>
                    </a:ext>
                  </a:extLst>
                </a:gridCol>
                <a:gridCol w="635012">
                  <a:extLst>
                    <a:ext uri="{9D8B030D-6E8A-4147-A177-3AD203B41FA5}">
                      <a16:colId xmlns:a16="http://schemas.microsoft.com/office/drawing/2014/main" val="4198621816"/>
                    </a:ext>
                  </a:extLst>
                </a:gridCol>
                <a:gridCol w="219510">
                  <a:extLst>
                    <a:ext uri="{9D8B030D-6E8A-4147-A177-3AD203B41FA5}">
                      <a16:colId xmlns:a16="http://schemas.microsoft.com/office/drawing/2014/main" val="3934161981"/>
                    </a:ext>
                  </a:extLst>
                </a:gridCol>
                <a:gridCol w="1356258">
                  <a:extLst>
                    <a:ext uri="{9D8B030D-6E8A-4147-A177-3AD203B41FA5}">
                      <a16:colId xmlns:a16="http://schemas.microsoft.com/office/drawing/2014/main" val="4085917771"/>
                    </a:ext>
                  </a:extLst>
                </a:gridCol>
                <a:gridCol w="635012">
                  <a:extLst>
                    <a:ext uri="{9D8B030D-6E8A-4147-A177-3AD203B41FA5}">
                      <a16:colId xmlns:a16="http://schemas.microsoft.com/office/drawing/2014/main" val="2877090917"/>
                    </a:ext>
                  </a:extLst>
                </a:gridCol>
                <a:gridCol w="564455">
                  <a:extLst>
                    <a:ext uri="{9D8B030D-6E8A-4147-A177-3AD203B41FA5}">
                      <a16:colId xmlns:a16="http://schemas.microsoft.com/office/drawing/2014/main" val="3032927099"/>
                    </a:ext>
                  </a:extLst>
                </a:gridCol>
              </a:tblGrid>
              <a:tr h="2057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Assists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Penalty Minute Leaders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25502"/>
                  </a:ext>
                </a:extLst>
              </a:tr>
              <a:tr h="20575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Assists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PIM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086310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Rob McKean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23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Pat McCormick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POL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24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Robin Flumerfelt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127652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Robin Flumerfelt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Dwayne Tygesen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Marcelo Di Luzio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963168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Joe Cosentino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19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Mike Rukavina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6 players tied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10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339825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Joe Peacock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POL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18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Robin Chantaj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219565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Pat McCormick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POL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18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Jim Maguire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19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627373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Enzo Ianno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18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Rob McKean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19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358492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734342"/>
                  </a:ext>
                </a:extLst>
              </a:tr>
              <a:tr h="18288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 Narrow" panose="020B0604020202020204" pitchFamily="34" charset="0"/>
                        </a:rPr>
                        <a:t>3 players tied with 17 goals</a:t>
                      </a: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 Narrow" panose="020B0604020202020204" pitchFamily="34" charset="0"/>
                        </a:rPr>
                        <a:t>4 players tied with 16 assists</a:t>
                      </a: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900" b="1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86974"/>
                  </a:ext>
                </a:extLst>
              </a:tr>
              <a:tr h="2057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Rookie 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Rookie Points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627463"/>
                  </a:ext>
                </a:extLst>
              </a:tr>
              <a:tr h="20575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Points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662747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17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Paul Alloway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27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178773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Paul Alloway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17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Tim Martins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27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229235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Tim Martins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13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259620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Paul Tavares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6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Paul Tavares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15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165613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George Letsos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4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George Letsos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523463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Peter Freeman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4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Peter Freeman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9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956454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Dave Kelly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Dave Kelly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565356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 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12" marR="7312" marT="73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462946"/>
                  </a:ext>
                </a:extLst>
              </a:tr>
              <a:tr h="20575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Power Play 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Short Handed 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Game Winning Goals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330492"/>
                  </a:ext>
                </a:extLst>
              </a:tr>
              <a:tr h="20575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G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effectLst/>
                          <a:latin typeface="Impact" panose="020B0806030902050204" pitchFamily="34" charset="0"/>
                        </a:rPr>
                        <a:t>G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1" u="none" strike="noStrike">
                        <a:effectLst/>
                        <a:latin typeface="Impact" panose="020B080603090205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Player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Team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1" u="none" strike="noStrike">
                          <a:solidFill>
                            <a:srgbClr val="FFFFFF"/>
                          </a:solidFill>
                          <a:effectLst/>
                          <a:latin typeface="Impact" panose="020B0806030902050204" pitchFamily="34" charset="0"/>
                        </a:rPr>
                        <a:t>GWG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08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5288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Rob McKean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3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Paul Tavares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Enzo Ianno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4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498391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Enzo Ianno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Dwayne Tygesen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Steve MacDougall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FIN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3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285303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Paul Barbosa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USA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effectLst/>
                          <a:latin typeface="Arial Narrow" panose="020B0604020202020204" pitchFamily="34" charset="0"/>
                        </a:rPr>
                        <a:t>Kevin Nicholson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POL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Paul Alloway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3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134565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Bryon Wright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POL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Paul Harty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705789"/>
                  </a:ext>
                </a:extLst>
              </a:tr>
              <a:tr h="1828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Tim Martins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CAN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2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800" b="0" i="0" u="none" strike="noStrike">
                          <a:effectLst/>
                          <a:latin typeface="Arial Narrow" panose="020B0604020202020204" pitchFamily="34" charset="0"/>
                        </a:rPr>
                        <a:t>Robin Flumerfelt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SWE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1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900" b="0" i="0" u="none" strike="noStrike">
                        <a:effectLst/>
                        <a:latin typeface="Arial Narrow" panose="020B0604020202020204" pitchFamily="34" charset="0"/>
                      </a:endParaRP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900" b="0" i="0" u="none" strike="noStrike" dirty="0">
                          <a:effectLst/>
                          <a:latin typeface="Arial Narrow" panose="020B0604020202020204" pitchFamily="34" charset="0"/>
                        </a:rPr>
                        <a:t> </a:t>
                      </a:r>
                    </a:p>
                  </a:txBody>
                  <a:tcPr marL="7312" marR="7312" marT="73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518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0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D1F8D6-AA5D-894A-B483-3B3602F8F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24820"/>
              </p:ext>
            </p:extLst>
          </p:nvPr>
        </p:nvGraphicFramePr>
        <p:xfrm>
          <a:off x="1026546" y="1218273"/>
          <a:ext cx="7110060" cy="3582212"/>
        </p:xfrm>
        <a:graphic>
          <a:graphicData uri="http://schemas.openxmlformats.org/drawingml/2006/table">
            <a:tbl>
              <a:tblPr/>
              <a:tblGrid>
                <a:gridCol w="721755">
                  <a:extLst>
                    <a:ext uri="{9D8B030D-6E8A-4147-A177-3AD203B41FA5}">
                      <a16:colId xmlns:a16="http://schemas.microsoft.com/office/drawing/2014/main" val="2119368878"/>
                    </a:ext>
                  </a:extLst>
                </a:gridCol>
                <a:gridCol w="2779530">
                  <a:extLst>
                    <a:ext uri="{9D8B030D-6E8A-4147-A177-3AD203B41FA5}">
                      <a16:colId xmlns:a16="http://schemas.microsoft.com/office/drawing/2014/main" val="855353019"/>
                    </a:ext>
                  </a:extLst>
                </a:gridCol>
                <a:gridCol w="721755">
                  <a:extLst>
                    <a:ext uri="{9D8B030D-6E8A-4147-A177-3AD203B41FA5}">
                      <a16:colId xmlns:a16="http://schemas.microsoft.com/office/drawing/2014/main" val="2938111750"/>
                    </a:ext>
                  </a:extLst>
                </a:gridCol>
                <a:gridCol w="721755">
                  <a:extLst>
                    <a:ext uri="{9D8B030D-6E8A-4147-A177-3AD203B41FA5}">
                      <a16:colId xmlns:a16="http://schemas.microsoft.com/office/drawing/2014/main" val="27254523"/>
                    </a:ext>
                  </a:extLst>
                </a:gridCol>
                <a:gridCol w="721755">
                  <a:extLst>
                    <a:ext uri="{9D8B030D-6E8A-4147-A177-3AD203B41FA5}">
                      <a16:colId xmlns:a16="http://schemas.microsoft.com/office/drawing/2014/main" val="2637020807"/>
                    </a:ext>
                  </a:extLst>
                </a:gridCol>
                <a:gridCol w="721755">
                  <a:extLst>
                    <a:ext uri="{9D8B030D-6E8A-4147-A177-3AD203B41FA5}">
                      <a16:colId xmlns:a16="http://schemas.microsoft.com/office/drawing/2014/main" val="42864599"/>
                    </a:ext>
                  </a:extLst>
                </a:gridCol>
                <a:gridCol w="721755">
                  <a:extLst>
                    <a:ext uri="{9D8B030D-6E8A-4147-A177-3AD203B41FA5}">
                      <a16:colId xmlns:a16="http://schemas.microsoft.com/office/drawing/2014/main" val="519258703"/>
                    </a:ext>
                  </a:extLst>
                </a:gridCol>
              </a:tblGrid>
              <a:tr h="48068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CA" sz="2000" b="1" i="0" u="sng" strike="noStrike" dirty="0">
                          <a:effectLst/>
                          <a:latin typeface="Bookman Old Style" panose="02050604050505020204" pitchFamily="18" charset="0"/>
                        </a:rPr>
                        <a:t>2017-18 Scoring Leaders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2000" b="0" i="0" u="none" strike="noStrike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921148"/>
                  </a:ext>
                </a:extLst>
              </a:tr>
              <a:tr h="20392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PLAYER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GP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PM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solidFill>
                            <a:srgbClr val="0000D4"/>
                          </a:solidFill>
                          <a:effectLst/>
                          <a:latin typeface="Bookman Old Style" panose="02050604050505020204" pitchFamily="18" charset="0"/>
                        </a:rPr>
                        <a:t>Pts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363348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Pat McCormick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23758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Rob McKean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178159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effectLst/>
                          <a:latin typeface="Bookman Old Style" panose="02050604050505020204" pitchFamily="18" charset="0"/>
                        </a:rPr>
                        <a:t>Joe Peacock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908598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Mike Rukavina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938825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effectLst/>
                          <a:latin typeface="Bookman Old Style" panose="02050604050505020204" pitchFamily="18" charset="0"/>
                        </a:rPr>
                        <a:t>Enzo Ianno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088273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Robin </a:t>
                      </a:r>
                      <a:r>
                        <a:rPr lang="en-CA" sz="1200" b="1" i="0" u="none" strike="noStrike" dirty="0" err="1">
                          <a:effectLst/>
                          <a:latin typeface="Bookman Old Style" panose="02050604050505020204" pitchFamily="18" charset="0"/>
                        </a:rPr>
                        <a:t>Flumerfelt</a:t>
                      </a:r>
                      <a:endParaRPr lang="en-CA" sz="1200" b="1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96273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Joe </a:t>
                      </a:r>
                      <a:r>
                        <a:rPr lang="en-CA" sz="1200" b="1" i="0" u="none" strike="noStrike" dirty="0" err="1">
                          <a:effectLst/>
                          <a:latin typeface="Bookman Old Style" panose="02050604050505020204" pitchFamily="18" charset="0"/>
                        </a:rPr>
                        <a:t>Cosentino</a:t>
                      </a:r>
                      <a:endParaRPr lang="en-CA" sz="1200" b="1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218043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Dwayne </a:t>
                      </a:r>
                      <a:r>
                        <a:rPr lang="en-CA" sz="1200" b="1" i="0" u="none" strike="noStrike" dirty="0" err="1">
                          <a:effectLst/>
                          <a:latin typeface="Bookman Old Style" panose="02050604050505020204" pitchFamily="18" charset="0"/>
                        </a:rPr>
                        <a:t>Tygesen</a:t>
                      </a:r>
                      <a:endParaRPr lang="en-CA" sz="1200" b="1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130009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effectLst/>
                          <a:latin typeface="Bookman Old Style" panose="02050604050505020204" pitchFamily="18" charset="0"/>
                        </a:rPr>
                        <a:t>Jim Maguire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921687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Marcelo </a:t>
                      </a:r>
                      <a:r>
                        <a:rPr lang="en-CA" sz="1200" b="1" i="0" u="none" strike="noStrike" dirty="0" err="1">
                          <a:effectLst/>
                          <a:latin typeface="Bookman Old Style" panose="02050604050505020204" pitchFamily="18" charset="0"/>
                        </a:rPr>
                        <a:t>Diluzio</a:t>
                      </a:r>
                      <a:endParaRPr lang="en-CA" sz="1200" b="1" i="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90009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Paul Alloway 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146604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effectLst/>
                          <a:latin typeface="Bookman Old Style" panose="02050604050505020204" pitchFamily="18" charset="0"/>
                        </a:rPr>
                        <a:t>Tim Martins ®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208593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Paul Harty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359399"/>
                  </a:ext>
                </a:extLst>
              </a:tr>
              <a:tr h="189361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effectLst/>
                          <a:latin typeface="Bookman Old Style" panose="02050604050505020204" pitchFamily="18" charset="0"/>
                        </a:rPr>
                        <a:t>Robin Chantaj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64820"/>
                  </a:ext>
                </a:extLst>
              </a:tr>
              <a:tr h="203928"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0" i="0" u="none" strike="noStrike">
                          <a:effectLst/>
                          <a:latin typeface="Bookman Old Style" panose="020506040505050202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Tony Thomas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000" b="1" i="0" u="none" strike="noStrike" dirty="0">
                          <a:effectLst/>
                          <a:latin typeface="Bookman Old Style" panose="020506040505050202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1487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BFA76B0-EC15-AC49-A9B9-7C4C292FDABB}"/>
              </a:ext>
            </a:extLst>
          </p:cNvPr>
          <p:cNvSpPr txBox="1"/>
          <p:nvPr/>
        </p:nvSpPr>
        <p:spPr>
          <a:xfrm>
            <a:off x="310631" y="340962"/>
            <a:ext cx="7322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2017-2018 Regular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C92B1-967E-304E-9794-0DD9D683BA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D8A9FC-DCA1-9740-8F79-E6B2CA396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230039"/>
              </p:ext>
            </p:extLst>
          </p:nvPr>
        </p:nvGraphicFramePr>
        <p:xfrm>
          <a:off x="2202586" y="4927294"/>
          <a:ext cx="4757980" cy="1699837"/>
        </p:xfrm>
        <a:graphic>
          <a:graphicData uri="http://schemas.openxmlformats.org/drawingml/2006/table">
            <a:tbl>
              <a:tblPr/>
              <a:tblGrid>
                <a:gridCol w="2091315">
                  <a:extLst>
                    <a:ext uri="{9D8B030D-6E8A-4147-A177-3AD203B41FA5}">
                      <a16:colId xmlns:a16="http://schemas.microsoft.com/office/drawing/2014/main" val="2106074624"/>
                    </a:ext>
                  </a:extLst>
                </a:gridCol>
                <a:gridCol w="1826319">
                  <a:extLst>
                    <a:ext uri="{9D8B030D-6E8A-4147-A177-3AD203B41FA5}">
                      <a16:colId xmlns:a16="http://schemas.microsoft.com/office/drawing/2014/main" val="2648070167"/>
                    </a:ext>
                  </a:extLst>
                </a:gridCol>
                <a:gridCol w="840346">
                  <a:extLst>
                    <a:ext uri="{9D8B030D-6E8A-4147-A177-3AD203B41FA5}">
                      <a16:colId xmlns:a16="http://schemas.microsoft.com/office/drawing/2014/main" val="2109418113"/>
                    </a:ext>
                  </a:extLst>
                </a:gridCol>
              </a:tblGrid>
              <a:tr h="325076">
                <a:tc>
                  <a:txBody>
                    <a:bodyPr/>
                    <a:lstStyle/>
                    <a:p>
                      <a:pPr algn="l" fontAlgn="b"/>
                      <a:r>
                        <a:rPr lang="en-CA" sz="1800" b="1" i="1" u="sng" strike="noStrike" dirty="0">
                          <a:effectLst/>
                          <a:latin typeface="Albertus MT Lt"/>
                        </a:rPr>
                        <a:t>Goaltending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67202"/>
                  </a:ext>
                </a:extLst>
              </a:tr>
              <a:tr h="25478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Tahoma" panose="020B0604030504040204" pitchFamily="34" charset="0"/>
                        </a:rPr>
                        <a:t>Team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effectLst/>
                          <a:latin typeface="Tahoma" panose="020B0604030504040204" pitchFamily="34" charset="0"/>
                        </a:rPr>
                        <a:t>Goalie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>
                          <a:effectLst/>
                          <a:latin typeface="Tahoma" panose="020B0604030504040204" pitchFamily="34" charset="0"/>
                        </a:rPr>
                        <a:t>GAAvg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6804085"/>
                  </a:ext>
                </a:extLst>
              </a:tr>
              <a:tr h="2196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USA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Gord 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effectLst/>
                          <a:latin typeface="Tahoma" panose="020B0604030504040204" pitchFamily="34" charset="0"/>
                        </a:rPr>
                        <a:t>5.05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922194"/>
                  </a:ext>
                </a:extLst>
              </a:tr>
              <a:tr h="2196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Scott McCallum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effectLst/>
                          <a:latin typeface="Tahoma" panose="020B0604030504040204" pitchFamily="34" charset="0"/>
                        </a:rPr>
                        <a:t>4.10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825830"/>
                  </a:ext>
                </a:extLst>
              </a:tr>
              <a:tr h="2196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Art Senkowski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effectLst/>
                          <a:latin typeface="Tahoma" panose="020B0604030504040204" pitchFamily="34" charset="0"/>
                        </a:rPr>
                        <a:t>4.40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218233"/>
                  </a:ext>
                </a:extLst>
              </a:tr>
              <a:tr h="219646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0000FF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Bob Ide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effectLst/>
                          <a:latin typeface="Tahoma" panose="020B0604030504040204" pitchFamily="34" charset="0"/>
                        </a:rPr>
                        <a:t>6.50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790795"/>
                  </a:ext>
                </a:extLst>
              </a:tr>
              <a:tr h="228432">
                <a:tc>
                  <a:txBody>
                    <a:bodyPr/>
                    <a:lstStyle/>
                    <a:p>
                      <a:pPr algn="ctr" fontAlgn="b"/>
                      <a:r>
                        <a:rPr lang="en-CA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CANADA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>
                          <a:effectLst/>
                          <a:latin typeface="Tahoma" panose="020B0604030504040204" pitchFamily="34" charset="0"/>
                        </a:rPr>
                        <a:t>Frank Rispoli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0" i="0" u="none" strike="noStrike" dirty="0">
                          <a:effectLst/>
                          <a:latin typeface="Tahoma" panose="020B0604030504040204" pitchFamily="34" charset="0"/>
                        </a:rPr>
                        <a:t>3.95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033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40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63A73-9E11-7D44-BE44-037991F12C3E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1AC3E-2306-FC42-A424-3B2009D01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73B0C-E6F9-8B4E-BA10-F927958E90CC}"/>
              </a:ext>
            </a:extLst>
          </p:cNvPr>
          <p:cNvSpPr txBox="1"/>
          <p:nvPr/>
        </p:nvSpPr>
        <p:spPr>
          <a:xfrm>
            <a:off x="325464" y="1332854"/>
            <a:ext cx="83845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After an 0-4 result in playoff pool play, our record breaking worst team ever in the history of the league, give it up for the ultimate </a:t>
            </a:r>
            <a:r>
              <a:rPr lang="en-US" sz="4400" b="1" i="1" dirty="0">
                <a:solidFill>
                  <a:srgbClr val="FF0000"/>
                </a:solidFill>
              </a:rPr>
              <a:t>Schlepp Champions </a:t>
            </a:r>
            <a:r>
              <a:rPr lang="en-US" sz="4400" b="1" dirty="0"/>
              <a:t>with a combined record of 1-21-2</a:t>
            </a:r>
          </a:p>
          <a:p>
            <a:pPr algn="ctr"/>
            <a:r>
              <a:rPr lang="en-US" sz="4400" b="1" dirty="0">
                <a:solidFill>
                  <a:srgbClr val="0070C0"/>
                </a:solidFill>
              </a:rPr>
              <a:t>Team Sweden</a:t>
            </a:r>
          </a:p>
        </p:txBody>
      </p:sp>
    </p:spTree>
    <p:extLst>
      <p:ext uri="{BB962C8B-B14F-4D97-AF65-F5344CB8AC3E}">
        <p14:creationId xmlns:p14="http://schemas.microsoft.com/office/powerpoint/2010/main" val="133000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63A73-9E11-7D44-BE44-037991F12C3E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1AC3E-2306-FC42-A424-3B2009D01E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3F6B5-61BC-0A4D-8C37-AF3659B47F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826" y="1821633"/>
            <a:ext cx="5997844" cy="3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4BF1D-61CE-F944-A4AE-5711FA727C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1025">
            <a:off x="358768" y="3915535"/>
            <a:ext cx="1057211" cy="1409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3E63A5-4FAC-3646-8440-DDCF215DC5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0724">
            <a:off x="348435" y="5325561"/>
            <a:ext cx="981904" cy="140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BFB2C-E0CF-8845-9DAA-460611FAEE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69817">
            <a:off x="304205" y="3029080"/>
            <a:ext cx="935154" cy="1048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36CFA9-514A-524D-BA59-36D52CD62D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9775">
            <a:off x="7657852" y="3747149"/>
            <a:ext cx="1204634" cy="165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07DF0-8775-094C-B038-3071C915D0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4585" flipH="1">
            <a:off x="7685542" y="5296979"/>
            <a:ext cx="1043319" cy="137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9AA95-CE76-C241-ABD2-B48AF994AF4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4999">
            <a:off x="2367094" y="5468284"/>
            <a:ext cx="1065492" cy="1195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AE2163-3538-DD44-A7D2-48950BDE53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9785">
            <a:off x="1343014" y="5450300"/>
            <a:ext cx="924868" cy="1260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E7C561-DF9F-3D40-90BD-B79435A1E6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20366">
            <a:off x="3554908" y="5457286"/>
            <a:ext cx="873523" cy="1265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8763F3-877E-4848-A3F1-7B359668A8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469" y="1187551"/>
            <a:ext cx="987337" cy="1358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9E440-D96E-7D4C-9DFA-3FAC1E3E4B2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4720">
            <a:off x="7713539" y="2493782"/>
            <a:ext cx="1199608" cy="1209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848412-D587-9745-8BCC-F5AF6566152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6289">
            <a:off x="4497312" y="5441609"/>
            <a:ext cx="948942" cy="1265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4D3E5B-CE91-064A-B97E-89F8FF0B7B3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60626">
            <a:off x="1078969" y="505560"/>
            <a:ext cx="868981" cy="1417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37FED7-0147-E046-A72C-9514004CBE1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5221">
            <a:off x="6483995" y="5427281"/>
            <a:ext cx="1125627" cy="1277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8F3F8A-E319-5649-AE13-DD1C972E9B1C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0991">
            <a:off x="242570" y="383789"/>
            <a:ext cx="809427" cy="1503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6AEA0BD-A997-6241-AB33-D88943E7CEA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52975" flipV="1">
            <a:off x="5349247" y="5628685"/>
            <a:ext cx="1264240" cy="948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CA9F2-9292-0241-A043-FF58CC895AB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2430">
            <a:off x="472918" y="1761495"/>
            <a:ext cx="892737" cy="1268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3E94AF-9016-B74D-8817-BBD8A936DBDF}"/>
              </a:ext>
            </a:extLst>
          </p:cNvPr>
          <p:cNvSpPr txBox="1"/>
          <p:nvPr/>
        </p:nvSpPr>
        <p:spPr>
          <a:xfrm>
            <a:off x="3388951" y="1023187"/>
            <a:ext cx="403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arker Felt Thin" panose="02000400000000000000" pitchFamily="2" charset="77"/>
                <a:cs typeface="Phosphate Solid" panose="02000506050000020004" pitchFamily="2" charset="77"/>
              </a:rPr>
              <a:t>Schlepp Champions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5CD1FBD-0607-9549-AF12-F2C974CE9BA1}"/>
              </a:ext>
            </a:extLst>
          </p:cNvPr>
          <p:cNvSpPr/>
          <p:nvPr/>
        </p:nvSpPr>
        <p:spPr>
          <a:xfrm>
            <a:off x="1994344" y="930469"/>
            <a:ext cx="1385116" cy="9561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Take the damn pic I need to get to the first aid kit now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013CAF-CDF4-524B-AC90-7610B7D3E7E8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2686902" y="1886643"/>
            <a:ext cx="212938" cy="10794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0BBEE-C330-3442-BE5F-50072C50EA44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572C8-1D9D-8347-B45A-6DA81C35E8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25F5A0-9A1C-0B43-83E7-FA409271A62C}"/>
              </a:ext>
            </a:extLst>
          </p:cNvPr>
          <p:cNvSpPr txBox="1"/>
          <p:nvPr/>
        </p:nvSpPr>
        <p:spPr>
          <a:xfrm>
            <a:off x="325464" y="1204494"/>
            <a:ext cx="8384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The infamous ‘Kiss Your Sister’ Bronze Medal Game between the #1 seed Canada and #2 seed Poland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BDBF76-144F-F341-B3F8-A76F48A90F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64" y="3555852"/>
            <a:ext cx="2173637" cy="2173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AAF556-AB6C-C947-A6D1-584186F7AE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098" y="3545237"/>
            <a:ext cx="1919071" cy="21842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5CFE7-18F6-FA4C-B5A6-6EBFE4FE98F6}"/>
              </a:ext>
            </a:extLst>
          </p:cNvPr>
          <p:cNvSpPr/>
          <p:nvPr/>
        </p:nvSpPr>
        <p:spPr>
          <a:xfrm>
            <a:off x="325464" y="6013495"/>
            <a:ext cx="1983783" cy="5261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4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garyjulius.ca</a:t>
            </a:r>
            <a:endParaRPr lang="en-CA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10" descr="Rabba-Logo.png">
            <a:extLst>
              <a:ext uri="{FF2B5EF4-FFF2-40B4-BE49-F238E27FC236}">
                <a16:creationId xmlns:a16="http://schemas.microsoft.com/office/drawing/2014/main" id="{A43C791F-C9DA-AB44-A089-6FF408CE2F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051" y="5884046"/>
            <a:ext cx="1458996" cy="65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A45D55-6EC1-2745-AB8E-E035FC975C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192" y="3411994"/>
            <a:ext cx="3965052" cy="3017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C30AD2-AD33-954B-857E-3E6666BEA0E4}"/>
              </a:ext>
            </a:extLst>
          </p:cNvPr>
          <p:cNvSpPr txBox="1"/>
          <p:nvPr/>
        </p:nvSpPr>
        <p:spPr>
          <a:xfrm>
            <a:off x="3836213" y="5560880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  <a:t>Kiss Cam</a:t>
            </a:r>
          </a:p>
        </p:txBody>
      </p:sp>
    </p:spTree>
    <p:extLst>
      <p:ext uri="{BB962C8B-B14F-4D97-AF65-F5344CB8AC3E}">
        <p14:creationId xmlns:p14="http://schemas.microsoft.com/office/powerpoint/2010/main" val="3718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2291A-715A-7C4D-9845-5A5BB28033CA}"/>
              </a:ext>
            </a:extLst>
          </p:cNvPr>
          <p:cNvSpPr txBox="1"/>
          <p:nvPr/>
        </p:nvSpPr>
        <p:spPr>
          <a:xfrm>
            <a:off x="3146821" y="287592"/>
            <a:ext cx="4561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PCOHL 2018 Playoffs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0DCC3-1DB3-3046-99C0-FC4C5DE804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34" y="210101"/>
            <a:ext cx="994687" cy="83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F812C-65FD-D24C-AED8-A8C2AD601D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431" y="1142666"/>
            <a:ext cx="4300115" cy="2866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EB075E-EC1D-8D4F-B2F3-89D2B5B84D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93" y="2226912"/>
            <a:ext cx="3673098" cy="2448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1C02FF-CB3E-D14E-9A44-B8FE223395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821" y="3976607"/>
            <a:ext cx="2557221" cy="2726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9F25B8-1CA3-2741-87EC-7F8A727E0F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78248" flipV="1">
            <a:off x="815890" y="311219"/>
            <a:ext cx="2353471" cy="25007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DBB9CA-C0CB-A54B-AB6E-01584C24CE63}"/>
              </a:ext>
            </a:extLst>
          </p:cNvPr>
          <p:cNvSpPr txBox="1"/>
          <p:nvPr/>
        </p:nvSpPr>
        <p:spPr>
          <a:xfrm>
            <a:off x="1152621" y="818561"/>
            <a:ext cx="1680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 love you Joe!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DD0E37-A046-834A-BE06-764173B41B7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66072">
            <a:off x="6177985" y="3893245"/>
            <a:ext cx="2380580" cy="266374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1E04BF-0384-FE4D-99F9-BF5773EE22E4}"/>
              </a:ext>
            </a:extLst>
          </p:cNvPr>
          <p:cNvSpPr txBox="1"/>
          <p:nvPr/>
        </p:nvSpPr>
        <p:spPr>
          <a:xfrm>
            <a:off x="6374789" y="4922847"/>
            <a:ext cx="1680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We love you Joe!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26828F-4FC5-7147-BF9A-4808C5C303D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6512">
            <a:off x="644323" y="4625780"/>
            <a:ext cx="2406270" cy="24188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6CC14B-9C0B-074E-B7A4-9430DA9DC074}"/>
              </a:ext>
            </a:extLst>
          </p:cNvPr>
          <p:cNvSpPr txBox="1"/>
          <p:nvPr/>
        </p:nvSpPr>
        <p:spPr>
          <a:xfrm>
            <a:off x="904648" y="5025346"/>
            <a:ext cx="1680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a Sausage party!</a:t>
            </a:r>
          </a:p>
        </p:txBody>
      </p:sp>
    </p:spTree>
    <p:extLst>
      <p:ext uri="{BB962C8B-B14F-4D97-AF65-F5344CB8AC3E}">
        <p14:creationId xmlns:p14="http://schemas.microsoft.com/office/powerpoint/2010/main" val="1670573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1220</TotalTime>
  <Words>1415</Words>
  <Application>Microsoft Macintosh PowerPoint</Application>
  <PresentationFormat>On-screen Show (4:3)</PresentationFormat>
  <Paragraphs>903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Albertus MT Lt</vt:lpstr>
      <vt:lpstr>Arial</vt:lpstr>
      <vt:lpstr>Arial Black</vt:lpstr>
      <vt:lpstr>Arial Narrow</vt:lpstr>
      <vt:lpstr>Bookman Old Style</vt:lpstr>
      <vt:lpstr>Calibri</vt:lpstr>
      <vt:lpstr>Calibri Light</vt:lpstr>
      <vt:lpstr>Impact</vt:lpstr>
      <vt:lpstr>Marker Felt Thin</vt:lpstr>
      <vt:lpstr>Phosphate Solid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Rukavina</dc:creator>
  <cp:lastModifiedBy>Mike Rukavina</cp:lastModifiedBy>
  <cp:revision>21</cp:revision>
  <dcterms:created xsi:type="dcterms:W3CDTF">2018-04-25T17:56:06Z</dcterms:created>
  <dcterms:modified xsi:type="dcterms:W3CDTF">2018-04-27T15:30:45Z</dcterms:modified>
</cp:coreProperties>
</file>